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7" r:id="rId3"/>
    <p:sldId id="287" r:id="rId4"/>
    <p:sldId id="280" r:id="rId5"/>
    <p:sldId id="282" r:id="rId6"/>
    <p:sldId id="283" r:id="rId7"/>
    <p:sldId id="284" r:id="rId8"/>
    <p:sldId id="285" r:id="rId9"/>
    <p:sldId id="286" r:id="rId10"/>
    <p:sldId id="281" r:id="rId11"/>
    <p:sldId id="279" r:id="rId12"/>
    <p:sldId id="275" r:id="rId13"/>
    <p:sldId id="289" r:id="rId14"/>
    <p:sldId id="322" r:id="rId15"/>
    <p:sldId id="323" r:id="rId16"/>
    <p:sldId id="325" r:id="rId17"/>
    <p:sldId id="278" r:id="rId18"/>
    <p:sldId id="290" r:id="rId19"/>
    <p:sldId id="300" r:id="rId20"/>
    <p:sldId id="301" r:id="rId21"/>
    <p:sldId id="326" r:id="rId22"/>
    <p:sldId id="327" r:id="rId23"/>
    <p:sldId id="293" r:id="rId24"/>
    <p:sldId id="304" r:id="rId25"/>
    <p:sldId id="305" r:id="rId26"/>
    <p:sldId id="306" r:id="rId27"/>
    <p:sldId id="307" r:id="rId28"/>
    <p:sldId id="308" r:id="rId29"/>
    <p:sldId id="309" r:id="rId30"/>
    <p:sldId id="319" r:id="rId31"/>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4674" autoAdjust="0"/>
  </p:normalViewPr>
  <p:slideViewPr>
    <p:cSldViewPr snapToGrid="0">
      <p:cViewPr varScale="1">
        <p:scale>
          <a:sx n="74" d="100"/>
          <a:sy n="74" d="100"/>
        </p:scale>
        <p:origin x="642" y="54"/>
      </p:cViewPr>
      <p:guideLst/>
    </p:cSldViewPr>
  </p:slideViewPr>
  <p:outlineViewPr>
    <p:cViewPr>
      <p:scale>
        <a:sx n="33" d="100"/>
        <a:sy n="33" d="100"/>
      </p:scale>
      <p:origin x="0" y="-25512"/>
    </p:cViewPr>
  </p:outlineViewPr>
  <p:notesTextViewPr>
    <p:cViewPr>
      <p:scale>
        <a:sx n="1" d="1"/>
        <a:sy n="1" d="1"/>
      </p:scale>
      <p:origin x="0" y="0"/>
    </p:cViewPr>
  </p:notesTextViewPr>
  <p:notesViewPr>
    <p:cSldViewPr snapToGrid="0">
      <p:cViewPr varScale="1">
        <p:scale>
          <a:sx n="54" d="100"/>
          <a:sy n="54"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ZA"/>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773BE14B-0BE3-428A-9BAC-3AAA522611CC}" type="datetimeFigureOut">
              <a:rPr lang="en-ZA" smtClean="0"/>
              <a:t>2018/10/19</a:t>
            </a:fld>
            <a:endParaRPr lang="en-ZA"/>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ZA"/>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ZA"/>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F34B107D-9FC2-4E4B-B6E8-D040C2A88ECE}" type="slidenum">
              <a:rPr lang="en-ZA" smtClean="0"/>
              <a:t>‹#›</a:t>
            </a:fld>
            <a:endParaRPr lang="en-ZA"/>
          </a:p>
        </p:txBody>
      </p:sp>
    </p:spTree>
    <p:extLst>
      <p:ext uri="{BB962C8B-B14F-4D97-AF65-F5344CB8AC3E}">
        <p14:creationId xmlns:p14="http://schemas.microsoft.com/office/powerpoint/2010/main" val="21705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shyn.com/soa/soa-turning-things-upside-dow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58" y="5286079"/>
            <a:ext cx="6341920" cy="4454646"/>
          </a:xfrm>
        </p:spPr>
        <p:txBody>
          <a:bodyPr/>
          <a:lstStyle/>
          <a:p>
            <a:r>
              <a:rPr lang="en-ZA" dirty="0"/>
              <a:t>The words should be seen as segments of a hosepipe where the segment below supplies the Business needs of the segment above. These can be broken into 3 segments: Business Direction, Business Run and Business Enablement. </a:t>
            </a:r>
          </a:p>
          <a:p>
            <a:endParaRPr lang="en-ZA" dirty="0"/>
          </a:p>
          <a:p>
            <a:r>
              <a:rPr lang="en-ZA" dirty="0"/>
              <a:t>Just as water flowing quickly through a muddy river, has brown cloudy water, and water flowing through glass pipes will be crystal clear, it is the environment that data travels through that determines its quality. </a:t>
            </a:r>
          </a:p>
          <a:p>
            <a:endParaRPr lang="en-ZA" dirty="0"/>
          </a:p>
          <a:p>
            <a:r>
              <a:rPr lang="en-ZA" dirty="0"/>
              <a:t>Each of these segments have a different set of forces causing poor data quality, and each needs to be understood, measured and managed. It is therefore unreasonable to blame the Applications and Systems Segment for poor data quality, when the Enterprise does not have a single map of their End-to-End Processes. Processes such as “Order-to-Cash” or “Hire-</a:t>
            </a:r>
            <a:r>
              <a:rPr lang="en-ZA" dirty="0" err="1"/>
              <a:t>to_Retire</a:t>
            </a:r>
            <a:r>
              <a:rPr lang="en-ZA" dirty="0"/>
              <a:t>”, each with empowered and financed Process Owners.</a:t>
            </a:r>
          </a:p>
          <a:p>
            <a:endParaRPr lang="en-ZA" dirty="0"/>
          </a:p>
          <a:p>
            <a:r>
              <a:rPr lang="en-ZA" dirty="0"/>
              <a:t>The “Information Value Chain” is a term we use for this flow through these segments, and while data is a continuous flow (counter-clockwise) it must be managed continuously based on the source of where that data is emanating from (clockwise)</a:t>
            </a:r>
          </a:p>
          <a:p>
            <a:endParaRPr lang="en-ZA" dirty="0"/>
          </a:p>
          <a:p>
            <a:r>
              <a:rPr lang="en-ZA" b="1" dirty="0">
                <a:solidFill>
                  <a:srgbClr val="FF0000"/>
                </a:solidFill>
              </a:rPr>
              <a:t>Business Connexion</a:t>
            </a:r>
            <a:r>
              <a:rPr lang="en-ZA" dirty="0"/>
              <a:t> was referred</a:t>
            </a:r>
            <a:r>
              <a:rPr lang="en-ZA" baseline="0" dirty="0"/>
              <a:t> </a:t>
            </a:r>
            <a:r>
              <a:rPr lang="en-ZA" dirty="0"/>
              <a:t>by KID as a flagship of a mature enterprise into which Master Data Management as a Business capability could be easily introduced. At the SAPHILA Conference of 2012, </a:t>
            </a:r>
            <a:r>
              <a:rPr lang="en-ZA" b="1" dirty="0">
                <a:solidFill>
                  <a:srgbClr val="FF0000"/>
                </a:solidFill>
              </a:rPr>
              <a:t>BCX</a:t>
            </a:r>
            <a:r>
              <a:rPr lang="en-ZA" dirty="0"/>
              <a:t> was asked to present their success and noted the critical success factors for implementing a successful MDM solution. All of these rely on maturing the different segments of the Information Value Chain.</a:t>
            </a:r>
          </a:p>
        </p:txBody>
      </p:sp>
      <p:sp>
        <p:nvSpPr>
          <p:cNvPr id="4" name="Slide Number Placeholder 3"/>
          <p:cNvSpPr>
            <a:spLocks noGrp="1"/>
          </p:cNvSpPr>
          <p:nvPr>
            <p:ph type="sldNum" sz="quarter" idx="10"/>
          </p:nvPr>
        </p:nvSpPr>
        <p:spPr/>
        <p:txBody>
          <a:bodyPr/>
          <a:lstStyle/>
          <a:p>
            <a:fld id="{EAB84BB8-8E84-48D9-8F22-490C3443B35A}" type="slidenum">
              <a:rPr lang="en-ZA" smtClean="0"/>
              <a:t>12</a:t>
            </a:fld>
            <a:endParaRPr lang="en-ZA"/>
          </a:p>
        </p:txBody>
      </p:sp>
    </p:spTree>
    <p:extLst>
      <p:ext uri="{BB962C8B-B14F-4D97-AF65-F5344CB8AC3E}">
        <p14:creationId xmlns:p14="http://schemas.microsoft.com/office/powerpoint/2010/main" val="277475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21</a:t>
            </a:fld>
            <a:endParaRPr lang="en-ZA"/>
          </a:p>
        </p:txBody>
      </p:sp>
    </p:spTree>
    <p:extLst>
      <p:ext uri="{BB962C8B-B14F-4D97-AF65-F5344CB8AC3E}">
        <p14:creationId xmlns:p14="http://schemas.microsoft.com/office/powerpoint/2010/main" val="101020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22</a:t>
            </a:fld>
            <a:endParaRPr lang="en-ZA"/>
          </a:p>
        </p:txBody>
      </p:sp>
    </p:spTree>
    <p:extLst>
      <p:ext uri="{BB962C8B-B14F-4D97-AF65-F5344CB8AC3E}">
        <p14:creationId xmlns:p14="http://schemas.microsoft.com/office/powerpoint/2010/main" val="204881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23</a:t>
            </a:fld>
            <a:endParaRPr lang="en-ZA"/>
          </a:p>
        </p:txBody>
      </p:sp>
    </p:spTree>
    <p:extLst>
      <p:ext uri="{BB962C8B-B14F-4D97-AF65-F5344CB8AC3E}">
        <p14:creationId xmlns:p14="http://schemas.microsoft.com/office/powerpoint/2010/main" val="385488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8739" y="4823033"/>
            <a:ext cx="6390686" cy="4979626"/>
          </a:xfrm>
        </p:spPr>
        <p:txBody>
          <a:bodyPr/>
          <a:lstStyle/>
          <a:p>
            <a:r>
              <a:rPr lang="en-ZA" dirty="0"/>
              <a:t>A clear distinction needs to be made between a Data Architect, someone who models data from the Subject Area, through the Conceptual, through the Logical and to the Physical representation, and an Enterprise Data Architect which not only models the data architecture in this fashion, but also includes the semantic modelling of data at rest and in flight between and among humans, between and among systems as well as between and among humans and systems, mapping out the full and comprehensive flow of data across the Enterprise. An Enterprise Data Architect is the CDO’s right hand, understanding the Enterprise Data Architecture and providing the insight to drive the various Enterprise Data Management Capabilities and Projects and Initiatives.</a:t>
            </a:r>
          </a:p>
          <a:p>
            <a:endParaRPr lang="en-ZA" dirty="0"/>
          </a:p>
          <a:p>
            <a:r>
              <a:rPr lang="en-ZA" dirty="0"/>
              <a:t>Enterprise Data Architecture supports Enterprise Data Governance by defining touch points where meaningful metrics on Data Semantics, Quality, Security, can be measured, and Enterprise Data Architecture supplies Data Governance, with insight into Risks and Issues as well as potential impact of pending decisions. The Chief Data Officer can then identify areas that are mature enough to begin reaping the opportunities that would generate an income from Data in a sustainable and brand-protected manner.</a:t>
            </a:r>
          </a:p>
          <a:p>
            <a:endParaRPr lang="en-ZA" dirty="0"/>
          </a:p>
          <a:p>
            <a:r>
              <a:rPr lang="en-ZA" dirty="0"/>
              <a:t>The Enterprise Data Architect therefore goes beyond just the Architectural models, to what is truly happening in the Business, as Quality, Security, and all other Data related Disciplines interact on the same Enterprise Architecture Map.</a:t>
            </a:r>
          </a:p>
          <a:p>
            <a:endParaRPr lang="en-ZA" dirty="0"/>
          </a:p>
          <a:p>
            <a:r>
              <a:rPr lang="en-ZA" dirty="0"/>
              <a:t>By adding dimensions to the top, and an approved Life-cycle at the bottom, any area of the Business can use this model to define how their Data is supporting or harming their ability to deliver, immediately, as well as identifying opportunities to mature to levels where they intelligently deliver. Furthermore, identifying missing requirements critical to the successful delivery of a solution or project can also be evaluated by overlaying the maps of the Business, Enterprise Architecture, Solution Architecture, and the Project. This is a far cheaper way of ensuring the Enterprise achieves Benefits Realisation, as apposed to churning out successful projects generating completed deliverables, which ultimately do not meet the Business’s real requirements.</a:t>
            </a:r>
          </a:p>
        </p:txBody>
      </p:sp>
      <p:sp>
        <p:nvSpPr>
          <p:cNvPr id="4" name="Slide Number Placeholder 3"/>
          <p:cNvSpPr>
            <a:spLocks noGrp="1"/>
          </p:cNvSpPr>
          <p:nvPr>
            <p:ph type="sldNum" sz="quarter" idx="10"/>
          </p:nvPr>
        </p:nvSpPr>
        <p:spPr/>
        <p:txBody>
          <a:bodyPr/>
          <a:lstStyle/>
          <a:p>
            <a:fld id="{EAB84BB8-8E84-48D9-8F22-490C3443B35A}" type="slidenum">
              <a:rPr lang="en-ZA" smtClean="0"/>
              <a:t>24</a:t>
            </a:fld>
            <a:endParaRPr lang="en-ZA"/>
          </a:p>
        </p:txBody>
      </p:sp>
    </p:spTree>
    <p:extLst>
      <p:ext uri="{BB962C8B-B14F-4D97-AF65-F5344CB8AC3E}">
        <p14:creationId xmlns:p14="http://schemas.microsoft.com/office/powerpoint/2010/main" val="180022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0574" y="4823034"/>
            <a:ext cx="6312062" cy="5198854"/>
          </a:xfrm>
        </p:spPr>
        <p:txBody>
          <a:bodyPr/>
          <a:lstStyle/>
          <a:p>
            <a:r>
              <a:rPr lang="en-ZA" dirty="0"/>
              <a:t>Adding the Core Data Disciplines of Data Governance shows how the different Data Stewards interact with the Business and IT. And the Core Data Disciplines of Architecture, Security and Quality span all time Architectures as well as all Organisational Architectures. A key Data Discipline running to the right of the model, and by implication affects all of the Information Value Chain Segments is the Rationalisation of Confusing and ambiguous Terms and Definitions. You cannot simplify IT, until you remove definition confusion and ambiguity, just like you cannot operate on a person until you remove the opportunity for infection to kill the patient after the “successful” operation.</a:t>
            </a:r>
          </a:p>
          <a:p>
            <a:endParaRPr lang="en-ZA" dirty="0"/>
          </a:p>
          <a:p>
            <a:r>
              <a:rPr lang="en-ZA" dirty="0"/>
              <a:t>The Business Segments of the Information Value Chain need to work together very closely within the red box indicated, understanding how their individual actions work together as a unit in preparing for the moment of “Now”, when all the preparation transitions into an action that is fulfilled. Once the fulfilment has taken place, the time after the “Now” moment, is a time of working together to re-use what worked, get smarter about what could be done next time and feed this back to those who are preparing for the next action to be delivered. </a:t>
            </a:r>
          </a:p>
          <a:p>
            <a:endParaRPr lang="en-ZA" dirty="0"/>
          </a:p>
          <a:p>
            <a:r>
              <a:rPr lang="en-ZA" dirty="0"/>
              <a:t>The Chief Data Officer uses this model to determine whether the data is capable of meeting the quality requirements to service desired Enterprise Goals or Projects.</a:t>
            </a:r>
          </a:p>
          <a:p>
            <a:endParaRPr lang="en-ZA" dirty="0"/>
          </a:p>
          <a:p>
            <a:r>
              <a:rPr lang="en-ZA" dirty="0"/>
              <a:t>One such goal may be monetising of data, another may be providing open-data, another may be signing off on the accuracy of the Annual Reports.</a:t>
            </a:r>
          </a:p>
          <a:p>
            <a:endParaRPr lang="en-ZA" dirty="0"/>
          </a:p>
          <a:p>
            <a:r>
              <a:rPr lang="en-ZA" dirty="0"/>
              <a:t>I would hasten to add the following words of caution: Don’t do Agile, if you are “Fragile”, because “Agility” demands the capability of “Stability”. We should not guess or assume we are not fragile, we should measure it and fix where we are lacking.</a:t>
            </a:r>
          </a:p>
          <a:p>
            <a:endParaRPr lang="en-ZA" dirty="0"/>
          </a:p>
          <a:p>
            <a:r>
              <a:rPr lang="en-ZA" dirty="0"/>
              <a:t>Finally, this is a great RCA tool to identify root cause as well as where one may expect to experience unintended consequences. Finding and stopping unintended negative consequences reduces the need for “fire-fighting” – It is knowing where to look, and this model guides in that process.</a:t>
            </a:r>
          </a:p>
        </p:txBody>
      </p:sp>
      <p:sp>
        <p:nvSpPr>
          <p:cNvPr id="4" name="Slide Number Placeholder 3"/>
          <p:cNvSpPr>
            <a:spLocks noGrp="1"/>
          </p:cNvSpPr>
          <p:nvPr>
            <p:ph type="sldNum" sz="quarter" idx="10"/>
          </p:nvPr>
        </p:nvSpPr>
        <p:spPr/>
        <p:txBody>
          <a:bodyPr/>
          <a:lstStyle/>
          <a:p>
            <a:fld id="{EAB84BB8-8E84-48D9-8F22-490C3443B35A}" type="slidenum">
              <a:rPr lang="en-ZA" smtClean="0"/>
              <a:t>25</a:t>
            </a:fld>
            <a:endParaRPr lang="en-ZA"/>
          </a:p>
        </p:txBody>
      </p:sp>
    </p:spTree>
    <p:extLst>
      <p:ext uri="{BB962C8B-B14F-4D97-AF65-F5344CB8AC3E}">
        <p14:creationId xmlns:p14="http://schemas.microsoft.com/office/powerpoint/2010/main" val="7387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7873" y="4823034"/>
            <a:ext cx="6428952" cy="5106987"/>
          </a:xfrm>
        </p:spPr>
        <p:txBody>
          <a:bodyPr/>
          <a:lstStyle/>
          <a:p>
            <a:r>
              <a:rPr lang="en-ZA" dirty="0"/>
              <a:t>As shown in the definition slide, and in slides leading up to this slide, there is no single centralised accountability for Definition in the Enterprise,  and yet data is corrupted through ambiguous or confused misinterpretations of the meaning, either by humans, or by humans misunderstanding systems internal definitions, or by humans incorrectly coding programs based on misinterpretations.</a:t>
            </a:r>
          </a:p>
          <a:p>
            <a:endParaRPr lang="en-ZA" dirty="0"/>
          </a:p>
          <a:p>
            <a:r>
              <a:rPr lang="en-ZA" dirty="0"/>
              <a:t>The Chief Data Officer is accountable for the correct interpretation being attached to and used consistently throughout the flow of data as it cycles through the Enterprise. The 80/20 rule cannot be applied to data, as data is a closed cycle, where after applying this rule once data has 80% quality, after a second time, this is 80% of the 80% which = 64% quality, and so after 10 iterations of applying this rule (a common misapplication of the Agile process), the data quality is potentially 13% accurate. Would you hire someone who got 13% for their matric exams?</a:t>
            </a:r>
          </a:p>
          <a:p>
            <a:endParaRPr lang="en-ZA" dirty="0"/>
          </a:p>
          <a:p>
            <a:r>
              <a:rPr lang="en-ZA" dirty="0"/>
              <a:t>The following functions need to exist and need to work together to rationalise Terms and Definitions, to develop Global as well as specific Industry or occupation related Taxonomies and Glossaries, with the Global Glossary being prefixed with the company name and the balance prefixed with their specific view of the world. This removes the opportunity for ambiguity, even if the terms are the same. </a:t>
            </a:r>
          </a:p>
          <a:p>
            <a:endParaRPr lang="en-ZA" dirty="0"/>
          </a:p>
          <a:p>
            <a:r>
              <a:rPr lang="en-ZA" dirty="0"/>
              <a:t>Definition Management works closely with Information Development, where new requests for Information are first checked against existing availability, and where Data Development can be engaged to find or make available data whose definition properly matches the defined requirements for the information sought. Data Operations Management is the ongoing provision of existing data to existing information requirements and defends against attempts to abuse definitions in the quest to have a quick report (“even if it is a little inaccurate”)</a:t>
            </a:r>
          </a:p>
          <a:p>
            <a:endParaRPr lang="en-ZA" dirty="0"/>
          </a:p>
          <a:p>
            <a:r>
              <a:rPr lang="en-ZA" dirty="0"/>
              <a:t>It is acceptable for there to be inaccuracies in forecasts, or when test data is being created for Proofs of concepts, and this is why there is a trade-off between the Cost and Effort Architecture and the time Architecture. However, between Apps and Systems and the Information segments of the Information Value Chain, no such trade-off is permitted. It will always sow seeds that become forests of corrupted data. </a:t>
            </a:r>
          </a:p>
        </p:txBody>
      </p:sp>
      <p:sp>
        <p:nvSpPr>
          <p:cNvPr id="4" name="Slide Number Placeholder 3"/>
          <p:cNvSpPr>
            <a:spLocks noGrp="1"/>
          </p:cNvSpPr>
          <p:nvPr>
            <p:ph type="sldNum" sz="quarter" idx="10"/>
          </p:nvPr>
        </p:nvSpPr>
        <p:spPr/>
        <p:txBody>
          <a:bodyPr/>
          <a:lstStyle/>
          <a:p>
            <a:fld id="{EAB84BB8-8E84-48D9-8F22-490C3443B35A}" type="slidenum">
              <a:rPr lang="en-ZA" smtClean="0"/>
              <a:t>26</a:t>
            </a:fld>
            <a:endParaRPr lang="en-ZA" dirty="0"/>
          </a:p>
        </p:txBody>
      </p:sp>
    </p:spTree>
    <p:extLst>
      <p:ext uri="{BB962C8B-B14F-4D97-AF65-F5344CB8AC3E}">
        <p14:creationId xmlns:p14="http://schemas.microsoft.com/office/powerpoint/2010/main" val="148770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826" y="4823033"/>
            <a:ext cx="6530999" cy="5059662"/>
          </a:xfrm>
        </p:spPr>
        <p:txBody>
          <a:bodyPr/>
          <a:lstStyle/>
          <a:p>
            <a:r>
              <a:rPr lang="en-ZA" dirty="0"/>
              <a:t>While the CDO is responsible for the actual approved meaning, the CHRO (Chief Human Resources Officer) is accountable for the appointment of the correctly thinking humans and ensuring they are aligned to the frameworks and thought patterns the Enterprise has chosen as its “language”.</a:t>
            </a:r>
          </a:p>
          <a:p>
            <a:endParaRPr lang="en-ZA" dirty="0"/>
          </a:p>
          <a:p>
            <a:r>
              <a:rPr lang="en-ZA" dirty="0"/>
              <a:t>Induction of humans must include not only exposure to the Global Glossary, and vocation specific glossaries, (whether they are permanent, contracting or temporary) and tests should be undergone regularly to ensure continuous realignment of human communication to the Enterprise “Single Language”. </a:t>
            </a:r>
          </a:p>
          <a:p>
            <a:endParaRPr lang="en-ZA" dirty="0"/>
          </a:p>
          <a:p>
            <a:r>
              <a:rPr lang="en-ZA" dirty="0"/>
              <a:t>Any new terms and definitions must be communicated to and acknowledged by all humans (whether they are permanent, contracting or temporary) if this is vocation specific, then to those associated with that vocation/skill-set, otherwise globally to all working with the Enterprise.</a:t>
            </a:r>
          </a:p>
          <a:p>
            <a:endParaRPr lang="en-ZA" dirty="0"/>
          </a:p>
          <a:p>
            <a:r>
              <a:rPr lang="en-ZA" dirty="0"/>
              <a:t>It should be noted that as no company is an island, it is valuable for externally facing humans to be able to relate internal Terms and Definitions to the same Definitions which external customers or providers use. For this reason adoption of an Internationally accepted dictionary is a good practise.</a:t>
            </a:r>
          </a:p>
          <a:p>
            <a:endParaRPr lang="en-ZA" dirty="0"/>
          </a:p>
          <a:p>
            <a:r>
              <a:rPr lang="en-ZA" dirty="0"/>
              <a:t>Having a glossary within a document is valuable to capture the language of the day, however, not if this will be abused  by allowing unapproved Terms and Definitions to be entered into the “Single Enterprise Language”. Enterprise Terms and Definition Management must provide their seal of approval that the language and terms and definitions used are consistent with the Enterprise’s “Single Enterprise Language”.</a:t>
            </a:r>
          </a:p>
          <a:p>
            <a:endParaRPr lang="en-ZA" dirty="0"/>
          </a:p>
          <a:p>
            <a:r>
              <a:rPr lang="en-ZA" dirty="0"/>
              <a:t>The different Data Steward categories are useful at this juncture, and each of the Data Governance stewards needs to be able to represent a vocational area, an industry segment, and all must be able to adjudicate on the Global Terms and Definitions of the Single Enterprise Language, as they are the controls in the workplace and among the people.</a:t>
            </a:r>
          </a:p>
        </p:txBody>
      </p:sp>
      <p:sp>
        <p:nvSpPr>
          <p:cNvPr id="4" name="Slide Number Placeholder 3"/>
          <p:cNvSpPr>
            <a:spLocks noGrp="1"/>
          </p:cNvSpPr>
          <p:nvPr>
            <p:ph type="sldNum" sz="quarter" idx="10"/>
          </p:nvPr>
        </p:nvSpPr>
        <p:spPr/>
        <p:txBody>
          <a:bodyPr/>
          <a:lstStyle/>
          <a:p>
            <a:fld id="{EAB84BB8-8E84-48D9-8F22-490C3443B35A}" type="slidenum">
              <a:rPr lang="en-ZA" smtClean="0"/>
              <a:t>27</a:t>
            </a:fld>
            <a:endParaRPr lang="en-ZA"/>
          </a:p>
        </p:txBody>
      </p:sp>
    </p:spTree>
    <p:extLst>
      <p:ext uri="{BB962C8B-B14F-4D97-AF65-F5344CB8AC3E}">
        <p14:creationId xmlns:p14="http://schemas.microsoft.com/office/powerpoint/2010/main" val="260967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338" y="4823034"/>
            <a:ext cx="6499109" cy="5198854"/>
          </a:xfrm>
        </p:spPr>
        <p:txBody>
          <a:bodyPr/>
          <a:lstStyle/>
          <a:p>
            <a:r>
              <a:rPr lang="en-ZA" dirty="0"/>
              <a:t>The CIO is accountable for providing the mechanisms and software tools that allow humans and other external data sources to be captured into a set of Business and Operational tools that provide the business processes with the correct data at the time that is necessary, to be presented as information in the form of combinations of data from various sources.</a:t>
            </a:r>
          </a:p>
          <a:p>
            <a:endParaRPr lang="en-ZA" dirty="0"/>
          </a:p>
          <a:p>
            <a:r>
              <a:rPr lang="en-ZA" dirty="0"/>
              <a:t>To achieve this the CIO has to bring on board systems and applications developed in different places of the world, with different mind-sets and cultures, and usually using different terms for the same or similar definitions already used in the Enterprise.</a:t>
            </a:r>
          </a:p>
          <a:p>
            <a:endParaRPr lang="en-ZA" dirty="0"/>
          </a:p>
          <a:p>
            <a:r>
              <a:rPr lang="en-ZA" dirty="0"/>
              <a:t>Further to this different Programming languages, and human </a:t>
            </a:r>
            <a:r>
              <a:rPr lang="en-ZA" dirty="0" err="1"/>
              <a:t>programers</a:t>
            </a:r>
            <a:r>
              <a:rPr lang="en-ZA" dirty="0"/>
              <a:t> also have their own personal languages and this can easily lead to misdirected actions when IT humans interact with a Business Requirement Specification without the ability to question what is actually meant by the business persons that created it. The Agile methodology of putting this group of people in the same room goes some way to resolving this divide in understanding, however, the different “Agile” initiatives on different projects or as business initiatives are still left to misunderstand one another at the more macro level. The consequence is therefore misunderstanding and confusion at the highest level of the Enterprise.</a:t>
            </a:r>
          </a:p>
          <a:p>
            <a:endParaRPr lang="en-ZA" dirty="0"/>
          </a:p>
          <a:p>
            <a:r>
              <a:rPr lang="en-ZA" dirty="0"/>
              <a:t>The CIO must therefore engage their various staff members in contributing to system, Application and programming specific Terms and Definitions, prefixing each with the source of the approved term, and these must each be related to the Definitions that exist in the Global Glossary, or in the specific Industry of vocational glossaries. </a:t>
            </a:r>
          </a:p>
          <a:p>
            <a:endParaRPr lang="en-ZA" dirty="0"/>
          </a:p>
          <a:p>
            <a:r>
              <a:rPr lang="en-ZA" dirty="0"/>
              <a:t>To the CIO, the statement to Business is “If you put Garbage-In, we can only give you Garbage-out” is not a statement that should be allowed in any business. By mapping and educating the IT staff on the “Single Enterprise Language”, misunderstanding through ambiguity and confusion can be reduced, and the IT staff can detect when they are being asked by one Business Unit to do something that would unwittingly harm another’s information.</a:t>
            </a:r>
          </a:p>
        </p:txBody>
      </p:sp>
      <p:sp>
        <p:nvSpPr>
          <p:cNvPr id="4" name="Slide Number Placeholder 3"/>
          <p:cNvSpPr>
            <a:spLocks noGrp="1"/>
          </p:cNvSpPr>
          <p:nvPr>
            <p:ph type="sldNum" sz="quarter" idx="10"/>
          </p:nvPr>
        </p:nvSpPr>
        <p:spPr/>
        <p:txBody>
          <a:bodyPr/>
          <a:lstStyle/>
          <a:p>
            <a:fld id="{EAB84BB8-8E84-48D9-8F22-490C3443B35A}" type="slidenum">
              <a:rPr lang="en-ZA" smtClean="0"/>
              <a:t>28</a:t>
            </a:fld>
            <a:endParaRPr lang="en-ZA" dirty="0"/>
          </a:p>
        </p:txBody>
      </p:sp>
    </p:spTree>
    <p:extLst>
      <p:ext uri="{BB962C8B-B14F-4D97-AF65-F5344CB8AC3E}">
        <p14:creationId xmlns:p14="http://schemas.microsoft.com/office/powerpoint/2010/main" val="228719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3503" y="4823034"/>
            <a:ext cx="6620290" cy="3946118"/>
          </a:xfrm>
        </p:spPr>
        <p:txBody>
          <a:bodyPr/>
          <a:lstStyle/>
          <a:p>
            <a:r>
              <a:rPr lang="en-ZA" dirty="0"/>
              <a:t>The CTO (Chief Technology Officer) is accountable for the Infrastructure through which the Enterprise flows its meaning in the form of data. To the CTO, data is simply “stuff” which must be stored, or moved from one place to another, usually within certain time frames. </a:t>
            </a:r>
          </a:p>
          <a:p>
            <a:endParaRPr lang="en-ZA" dirty="0"/>
          </a:p>
          <a:p>
            <a:r>
              <a:rPr lang="en-ZA" dirty="0"/>
              <a:t>A large consideration for the CTO is the provision for assurance that the stuff (data) can be kept secure, and that should there be an error, that the stuff has an alternative path to get to where the Business needs it. Data </a:t>
            </a:r>
            <a:r>
              <a:rPr lang="en-ZA" dirty="0" err="1"/>
              <a:t>Performace</a:t>
            </a:r>
            <a:r>
              <a:rPr lang="en-ZA" dirty="0"/>
              <a:t> is a key-word, in the CTO’s world, however, as data becomes duplicated, due to confusion or ambiguity, this places an unnecessary load on the infrastructure the CTO has to maintain, ballooning this volume each time new duplication is created.</a:t>
            </a:r>
          </a:p>
          <a:p>
            <a:endParaRPr lang="en-ZA" dirty="0"/>
          </a:p>
          <a:p>
            <a:r>
              <a:rPr lang="en-ZA" dirty="0"/>
              <a:t>To add to the woes of the CTO, there are data flows (i.e. bandwidth demands on network infrastructure) that was created sometime ago to service a Business need that no longer exists. Unfortunately, restructuring of businesses almost never means re-evaluation of and decommissioning of unnecessary data flows.  So more and more bandwidth is demanded, but budget keeps getting cut.</a:t>
            </a:r>
          </a:p>
          <a:p>
            <a:endParaRPr lang="en-ZA" dirty="0"/>
          </a:p>
          <a:p>
            <a:r>
              <a:rPr lang="en-ZA" dirty="0"/>
              <a:t>The same challenge exists with data stores, where data is no longer required, and it simply exists in pools whose quality and relevance are not maintained. This results in “stagnating” and therefore corrupting data, when some unsuspecting person discovers and attempts to combine their good clean data with data from these relatively ancient data sources. The CTO’s ideal would be to remove duplication, and move unused data stores to cheap storage until no longer needed and thereafter archiving or deleting the data.</a:t>
            </a:r>
          </a:p>
          <a:p>
            <a:endParaRPr lang="en-ZA" dirty="0"/>
          </a:p>
          <a:p>
            <a:r>
              <a:rPr lang="en-ZA" dirty="0"/>
              <a:t>For this, the CTO needs Technology Data Stewards who are represented on the Data Stewardship Committee and have an ear out for such missed opportunities to reduce costs.</a:t>
            </a:r>
          </a:p>
        </p:txBody>
      </p:sp>
      <p:sp>
        <p:nvSpPr>
          <p:cNvPr id="4" name="Slide Number Placeholder 3"/>
          <p:cNvSpPr>
            <a:spLocks noGrp="1"/>
          </p:cNvSpPr>
          <p:nvPr>
            <p:ph type="sldNum" sz="quarter" idx="10"/>
          </p:nvPr>
        </p:nvSpPr>
        <p:spPr/>
        <p:txBody>
          <a:bodyPr/>
          <a:lstStyle/>
          <a:p>
            <a:fld id="{EAB84BB8-8E84-48D9-8F22-490C3443B35A}" type="slidenum">
              <a:rPr lang="en-ZA" smtClean="0"/>
              <a:t>29</a:t>
            </a:fld>
            <a:endParaRPr lang="en-ZA"/>
          </a:p>
        </p:txBody>
      </p:sp>
    </p:spTree>
    <p:extLst>
      <p:ext uri="{BB962C8B-B14F-4D97-AF65-F5344CB8AC3E}">
        <p14:creationId xmlns:p14="http://schemas.microsoft.com/office/powerpoint/2010/main" val="282753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338" y="4823034"/>
            <a:ext cx="6499109" cy="5198854"/>
          </a:xfrm>
        </p:spPr>
        <p:txBody>
          <a:bodyPr/>
          <a:lstStyle/>
          <a:p>
            <a:r>
              <a:rPr lang="en-ZA" dirty="0"/>
              <a:t>The CIO is accountable for providing the mechanisms and software tools that allow humans and other external data sources to be captured into a set of Business and Operational tools that provide the business processes with the correct data at the time that is necessary, to be presented as information in the form of combinations of data from various sources.</a:t>
            </a:r>
          </a:p>
          <a:p>
            <a:endParaRPr lang="en-ZA" dirty="0"/>
          </a:p>
          <a:p>
            <a:r>
              <a:rPr lang="en-ZA" dirty="0"/>
              <a:t>To achieve this the CIO has to bring on board systems and applications developed in different places of the world, with different mind-sets and cultures, and usually using different terms for the same or similar definitions already used in the Enterprise.</a:t>
            </a:r>
          </a:p>
          <a:p>
            <a:endParaRPr lang="en-ZA" dirty="0"/>
          </a:p>
          <a:p>
            <a:r>
              <a:rPr lang="en-ZA" dirty="0"/>
              <a:t>Further to this different Programming languages, and human </a:t>
            </a:r>
            <a:r>
              <a:rPr lang="en-ZA" dirty="0" err="1"/>
              <a:t>programers</a:t>
            </a:r>
            <a:r>
              <a:rPr lang="en-ZA" dirty="0"/>
              <a:t> also have their own personal languages and this can easily lead to misdirected actions when IT humans interact with a Business Requirement Specification without the ability to question what is actually meant by the business persons that created it. The Agile methodology of putting this group of people in the same room goes some way to resolving this divide in understanding, however, the different “Agile” initiatives on different projects or as business initiatives are still left to misunderstand one another at the more macro level. The consequence is therefore misunderstanding and confusion at the highest level of the Enterprise.</a:t>
            </a:r>
          </a:p>
          <a:p>
            <a:endParaRPr lang="en-ZA" dirty="0"/>
          </a:p>
          <a:p>
            <a:r>
              <a:rPr lang="en-ZA" dirty="0"/>
              <a:t>The CIO must therefore engage their various staff members in contributing to system, Application and programming specific Terms and Definitions, prefixing each with the source of the approved term, and these must each be related to the Definitions that exist in the Global Glossary, or in the specific Industry of vocational glossaries. </a:t>
            </a:r>
          </a:p>
          <a:p>
            <a:endParaRPr lang="en-ZA" dirty="0"/>
          </a:p>
          <a:p>
            <a:r>
              <a:rPr lang="en-ZA" dirty="0"/>
              <a:t>To the CIO, the statement to Business is “If you put Garbage-In, we can only give you Garbage-out” is not a statement that should be allowed in any business. By mapping and educating the IT staff on the “Single Enterprise Language”, misunderstanding through ambiguity and confusion can be reduced, and the IT staff can detect when they are being asked by one Business Unit to do something that would unwittingly harm another’s information.</a:t>
            </a:r>
          </a:p>
        </p:txBody>
      </p:sp>
      <p:sp>
        <p:nvSpPr>
          <p:cNvPr id="4" name="Slide Number Placeholder 3"/>
          <p:cNvSpPr>
            <a:spLocks noGrp="1"/>
          </p:cNvSpPr>
          <p:nvPr>
            <p:ph type="sldNum" sz="quarter" idx="10"/>
          </p:nvPr>
        </p:nvSpPr>
        <p:spPr/>
        <p:txBody>
          <a:bodyPr/>
          <a:lstStyle/>
          <a:p>
            <a:fld id="{EAB84BB8-8E84-48D9-8F22-490C3443B35A}" type="slidenum">
              <a:rPr lang="en-ZA" smtClean="0"/>
              <a:t>30</a:t>
            </a:fld>
            <a:endParaRPr lang="en-ZA" dirty="0"/>
          </a:p>
        </p:txBody>
      </p:sp>
    </p:spTree>
    <p:extLst>
      <p:ext uri="{BB962C8B-B14F-4D97-AF65-F5344CB8AC3E}">
        <p14:creationId xmlns:p14="http://schemas.microsoft.com/office/powerpoint/2010/main" val="295066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13</a:t>
            </a:fld>
            <a:endParaRPr lang="en-ZA"/>
          </a:p>
        </p:txBody>
      </p:sp>
    </p:spTree>
    <p:extLst>
      <p:ext uri="{BB962C8B-B14F-4D97-AF65-F5344CB8AC3E}">
        <p14:creationId xmlns:p14="http://schemas.microsoft.com/office/powerpoint/2010/main" val="368222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Circle in the centre of the model is any object you choose to be placed under scrutiny. If you want to make the object the “Customer”, or a “specific Product”, or maybe a “Role you are defining in your organisation. You can focus on a particular Business Capability, or you can make this a particular system or Application. In fact the model is so generic you could use it for your own car.</a:t>
            </a:r>
          </a:p>
          <a:p>
            <a:endParaRPr lang="en-ZA" dirty="0"/>
          </a:p>
          <a:p>
            <a:r>
              <a:rPr lang="en-ZA" dirty="0"/>
              <a:t>The Apex-Up Triangle refers to the Traditional Enterprise Architecture triangle, however, when aligned to the Information Value Chain, a more granular flow of data is observed to be running through the Enterprise.</a:t>
            </a:r>
          </a:p>
        </p:txBody>
      </p:sp>
      <p:sp>
        <p:nvSpPr>
          <p:cNvPr id="4" name="Slide Number Placeholder 3"/>
          <p:cNvSpPr>
            <a:spLocks noGrp="1"/>
          </p:cNvSpPr>
          <p:nvPr>
            <p:ph type="sldNum" sz="quarter" idx="10"/>
          </p:nvPr>
        </p:nvSpPr>
        <p:spPr/>
        <p:txBody>
          <a:bodyPr/>
          <a:lstStyle/>
          <a:p>
            <a:fld id="{EAB84BB8-8E84-48D9-8F22-490C3443B35A}" type="slidenum">
              <a:rPr lang="en-ZA" smtClean="0"/>
              <a:t>14</a:t>
            </a:fld>
            <a:endParaRPr lang="en-ZA"/>
          </a:p>
        </p:txBody>
      </p:sp>
    </p:spTree>
    <p:extLst>
      <p:ext uri="{BB962C8B-B14F-4D97-AF65-F5344CB8AC3E}">
        <p14:creationId xmlns:p14="http://schemas.microsoft.com/office/powerpoint/2010/main" val="20548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339" y="4823033"/>
            <a:ext cx="6553321" cy="5125778"/>
          </a:xfrm>
        </p:spPr>
        <p:txBody>
          <a:bodyPr/>
          <a:lstStyle/>
          <a:p>
            <a:r>
              <a:rPr lang="en-ZA" dirty="0"/>
              <a:t>About three years ago I came across Shawn Simon (</a:t>
            </a:r>
            <a:r>
              <a:rPr lang="en-ZA" dirty="0" err="1"/>
              <a:t>Oshyn</a:t>
            </a:r>
            <a:r>
              <a:rPr lang="en-ZA" dirty="0"/>
              <a:t> Powering Innovation)’s graphical representation of Service Oriented Architecture, which he describes in his Article on “SOA Turning things Upside Down”. (</a:t>
            </a:r>
            <a:r>
              <a:rPr lang="en-ZA" dirty="0">
                <a:hlinkClick r:id="rId3"/>
              </a:rPr>
              <a:t>http://oshyn.com/soa/soa-turning-things-upside-down</a:t>
            </a:r>
            <a:r>
              <a:rPr lang="en-ZA" dirty="0"/>
              <a:t> )</a:t>
            </a:r>
          </a:p>
          <a:p>
            <a:endParaRPr lang="en-ZA" dirty="0"/>
          </a:p>
          <a:p>
            <a:r>
              <a:rPr lang="en-ZA" dirty="0"/>
              <a:t>Over the many years of running IT systems, new data sources and data flows are created, without decommissioning the old ones. Often this is because there is little or no records or understanding of who or what else may be using these data flows. While Businesses restructure regularly, applications and systems are expected to take on new roles and provide new capabilities. This simply keeps adding complexity to data flows, and inaccuracies over time as semantics and terminology and definitions change. Eventually the IT system(s) has become a tangled ball of wool that tightens the knots with every new Business Request. (Restructures causing loss of IP only makes matters more unrecoverable)</a:t>
            </a:r>
          </a:p>
          <a:p>
            <a:endParaRPr lang="en-ZA" dirty="0"/>
          </a:p>
          <a:p>
            <a:r>
              <a:rPr lang="en-ZA" dirty="0"/>
              <a:t>SOA was thought to be the solution, however, simply rebuilding services based on the current mess of antiquated and no longer used (but still supplied) Business Integration Requirements creates duplication of effort, a plethora of conflicting services and servicing rules, and maintains waste of storage, bandwidth, performance, etc...</a:t>
            </a:r>
          </a:p>
          <a:p>
            <a:endParaRPr lang="en-ZA" dirty="0"/>
          </a:p>
          <a:p>
            <a:r>
              <a:rPr lang="en-ZA" dirty="0"/>
              <a:t>The CDO must drive the rationalisation of Business Terms and Definitions, which serves to expose duplicated Business Processes, originally considered to be different, but when confusing and ambiguous terms are rationalised, there may be one process, with minor tweaks required to service everyone’s needs. This leads to singular, Enterprise-Wide Definition of Data Objects which are reduced in complexity and devoid of confusion and ambiguity. With rationalised Data objects comes a far simpler set of easily manageable services from a rationalised set of data sources to service the real Business needs. This in turn means data flows are lifted out of legacy technologies, and these can be taken to cheaper resources, and finally archived.</a:t>
            </a:r>
          </a:p>
        </p:txBody>
      </p:sp>
      <p:sp>
        <p:nvSpPr>
          <p:cNvPr id="4" name="Slide Number Placeholder 3"/>
          <p:cNvSpPr>
            <a:spLocks noGrp="1"/>
          </p:cNvSpPr>
          <p:nvPr>
            <p:ph type="sldNum" sz="quarter" idx="10"/>
          </p:nvPr>
        </p:nvSpPr>
        <p:spPr/>
        <p:txBody>
          <a:bodyPr/>
          <a:lstStyle/>
          <a:p>
            <a:fld id="{EAB84BB8-8E84-48D9-8F22-490C3443B35A}" type="slidenum">
              <a:rPr lang="en-ZA" smtClean="0"/>
              <a:t>15</a:t>
            </a:fld>
            <a:endParaRPr lang="en-ZA"/>
          </a:p>
        </p:txBody>
      </p:sp>
    </p:spTree>
    <p:extLst>
      <p:ext uri="{BB962C8B-B14F-4D97-AF65-F5344CB8AC3E}">
        <p14:creationId xmlns:p14="http://schemas.microsoft.com/office/powerpoint/2010/main" val="268815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377" y="4823034"/>
            <a:ext cx="6237613" cy="5198854"/>
          </a:xfrm>
        </p:spPr>
        <p:txBody>
          <a:bodyPr/>
          <a:lstStyle/>
          <a:p>
            <a:r>
              <a:rPr lang="en-ZA" dirty="0"/>
              <a:t>Speaking of Architectures (Remember that these are simply the maps that show where everything is, how it is connected, and what enables what to work. If there is no true accurate architecture, there will always be unintended negative consequences.</a:t>
            </a:r>
          </a:p>
          <a:p>
            <a:endParaRPr lang="en-ZA" dirty="0"/>
          </a:p>
          <a:p>
            <a:pPr marL="181171" indent="-181171">
              <a:buFont typeface="Arial" panose="020B0604020202020204" pitchFamily="34" charset="0"/>
              <a:buChar char="•"/>
            </a:pPr>
            <a:r>
              <a:rPr lang="en-ZA" dirty="0"/>
              <a:t>Enterprise Architecture focuses on ensuring value is derived from  Innovation and Proof of Concepts, however, they also integrate all the other Architectures.</a:t>
            </a:r>
          </a:p>
          <a:p>
            <a:pPr marL="181171" indent="-181171">
              <a:buFont typeface="Arial" panose="020B0604020202020204" pitchFamily="34" charset="0"/>
              <a:buChar char="•"/>
            </a:pPr>
            <a:r>
              <a:rPr lang="en-ZA" dirty="0"/>
              <a:t>Business Architecture works very closely with Enterprise Architecture, and owns the Business Value Chain(s) and Business Capability Models.</a:t>
            </a:r>
          </a:p>
          <a:p>
            <a:pPr marL="181171" indent="-181171">
              <a:buFont typeface="Arial" panose="020B0604020202020204" pitchFamily="34" charset="0"/>
              <a:buChar char="•"/>
            </a:pPr>
            <a:r>
              <a:rPr lang="en-ZA" dirty="0"/>
              <a:t>Information Architecture (sometimes referred to as Reporting Architecture) shows how the needs of the Business for Information are met and from which sources.</a:t>
            </a:r>
          </a:p>
          <a:p>
            <a:pPr marL="181171" indent="-181171">
              <a:buFont typeface="Arial" panose="020B0604020202020204" pitchFamily="34" charset="0"/>
              <a:buChar char="•"/>
            </a:pPr>
            <a:r>
              <a:rPr lang="en-ZA" dirty="0"/>
              <a:t>Process Architecture focuses on the End-to-End Business Processes that support the Business value Chain, linking the Business Procedures to one another in a single integrated map of interactivity.</a:t>
            </a:r>
          </a:p>
          <a:p>
            <a:pPr marL="181171" indent="-181171">
              <a:buFont typeface="Arial" panose="020B0604020202020204" pitchFamily="34" charset="0"/>
              <a:buChar char="•"/>
            </a:pPr>
            <a:r>
              <a:rPr lang="en-ZA" dirty="0"/>
              <a:t>Operations Architecture is the actual Work Instructions and Procedures that make the Business Work (For humans in human language, and for systems in programming code and signal configuration). This is where data quality is usually assumed to be perfect, and usually data quality problems cause ever-widening circles of unintended consequences impacting business Value. Data Quality is a core function. </a:t>
            </a:r>
          </a:p>
          <a:p>
            <a:pPr marL="181171" indent="-181171">
              <a:buFont typeface="Arial" panose="020B0604020202020204" pitchFamily="34" charset="0"/>
              <a:buChar char="•"/>
            </a:pPr>
            <a:r>
              <a:rPr lang="en-ZA" dirty="0"/>
              <a:t>Resources Architectures focus on all resources, owned and non-owned, be they human resources, information, technology resources or raw or processed materials. For each of these resources, there are one or more roles, and for each role there is an expectation to receive semantically correct quality data, for them to fulfil their function and generate semantically correct quality output for the next resource in the procedure to use.</a:t>
            </a:r>
          </a:p>
          <a:p>
            <a:pPr marL="181171" indent="-181171">
              <a:buFont typeface="Arial" panose="020B0604020202020204" pitchFamily="34" charset="0"/>
              <a:buChar char="•"/>
            </a:pPr>
            <a:r>
              <a:rPr lang="en-ZA" dirty="0"/>
              <a:t>Application Architectures focuses on any tool used for a purpose. Typically we think of software IT Applications and Systems, which must be fit-for-purpose, and must receive good quality data, that meets the semantic definition expected by the creators of the Application/system, to deliver a correct result for resources to use.</a:t>
            </a:r>
          </a:p>
          <a:p>
            <a:pPr marL="181171" indent="-181171">
              <a:buFont typeface="Arial" panose="020B0604020202020204" pitchFamily="34" charset="0"/>
              <a:buChar char="•"/>
            </a:pPr>
            <a:r>
              <a:rPr lang="en-ZA" dirty="0"/>
              <a:t>Infrastructure Architectures focuses on the IT Hardware, configuration, routing, scaling and performance of data</a:t>
            </a:r>
          </a:p>
          <a:p>
            <a:pPr marL="181171" indent="-181171">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16</a:t>
            </a:fld>
            <a:endParaRPr lang="en-ZA"/>
          </a:p>
        </p:txBody>
      </p:sp>
    </p:spTree>
    <p:extLst>
      <p:ext uri="{BB962C8B-B14F-4D97-AF65-F5344CB8AC3E}">
        <p14:creationId xmlns:p14="http://schemas.microsoft.com/office/powerpoint/2010/main" val="241139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1398" y="5286079"/>
            <a:ext cx="6630188" cy="4324973"/>
          </a:xfrm>
        </p:spPr>
        <p:txBody>
          <a:bodyPr/>
          <a:lstStyle/>
          <a:p>
            <a:r>
              <a:rPr lang="en-ZA" dirty="0"/>
              <a:t>The various Architectures need to interact with one another and properly unite and integrate their different catalogues and models to be able to perform a “data-protected” IT Application and systems restructure to remove the dead-wood legacy applications, while maintaining the Enterprise’s ability to deliver on its daily requirements.</a:t>
            </a:r>
          </a:p>
          <a:p>
            <a:endParaRPr lang="en-ZA" dirty="0"/>
          </a:p>
          <a:p>
            <a:r>
              <a:rPr lang="en-ZA" dirty="0"/>
              <a:t>Business Functions must properly define their Business Value Chains, selecting the Business Capabilities already defined by Business Architecture to ensure they can still deliver. (Unused Business Capabilities can be scrapped or sold off). Only reporting for required Business capabilities must be kept, and these must be modularised and data driven to support different functions. Only procedures which drive the Business Value Chains (HR is of itself a Value chain even if it does not generate an Income) must be kept and all reporting must be re-evaluated based on the new business requirements.</a:t>
            </a:r>
          </a:p>
          <a:p>
            <a:endParaRPr lang="en-ZA" dirty="0"/>
          </a:p>
          <a:p>
            <a:r>
              <a:rPr lang="en-ZA" dirty="0"/>
              <a:t>Often tasks are performed for no apparent reason. Sometimes it is because downstream somewhere, this information is critical and collection at this task is ideal, in which case keep it, and sometimes it was done because a long time ago someone needed it, but it is no longer required (beware of scrapping tasks used to support long-running cycles, e.g. annual reporting)</a:t>
            </a:r>
          </a:p>
          <a:p>
            <a:endParaRPr lang="en-ZA" dirty="0"/>
          </a:p>
          <a:p>
            <a:r>
              <a:rPr lang="en-ZA" dirty="0"/>
              <a:t>Reducing tasks, almost always reduces confusion and ambiguity as terms and definitions drop off the requirements list. This also simplifies the Data Object Models. </a:t>
            </a:r>
          </a:p>
          <a:p>
            <a:endParaRPr lang="en-ZA" dirty="0"/>
          </a:p>
          <a:p>
            <a:r>
              <a:rPr lang="en-ZA" dirty="0"/>
              <a:t>Map all the data flows and Identify obsolete data flows based on identifying which data no longer adds value to the value chains. Ensure that these data flows are not conduits for transferring data to different Business Processes elsewhere in the Business. If they do identify the data to be moved via a service before decommissioning the Data Flow.</a:t>
            </a:r>
          </a:p>
          <a:p>
            <a:endParaRPr lang="en-ZA" dirty="0"/>
          </a:p>
          <a:p>
            <a:r>
              <a:rPr lang="en-ZA" dirty="0"/>
              <a:t>Now it is possible to build SOA Services intelligently, and to a rationalised set of Business Process </a:t>
            </a:r>
            <a:r>
              <a:rPr lang="en-ZA" dirty="0" err="1"/>
              <a:t>es</a:t>
            </a:r>
            <a:r>
              <a:rPr lang="en-ZA" dirty="0"/>
              <a:t> requiring the data. Management of the reduced data flows also becomes less error-prone, creating less unintended errors and consequences, which simply create more fires to fight.</a:t>
            </a:r>
          </a:p>
        </p:txBody>
      </p:sp>
      <p:sp>
        <p:nvSpPr>
          <p:cNvPr id="4" name="Slide Number Placeholder 3"/>
          <p:cNvSpPr>
            <a:spLocks noGrp="1"/>
          </p:cNvSpPr>
          <p:nvPr>
            <p:ph type="sldNum" sz="quarter" idx="10"/>
          </p:nvPr>
        </p:nvSpPr>
        <p:spPr/>
        <p:txBody>
          <a:bodyPr/>
          <a:lstStyle/>
          <a:p>
            <a:fld id="{EAB84BB8-8E84-48D9-8F22-490C3443B35A}" type="slidenum">
              <a:rPr lang="en-ZA" smtClean="0"/>
              <a:t>17</a:t>
            </a:fld>
            <a:endParaRPr lang="en-ZA"/>
          </a:p>
        </p:txBody>
      </p:sp>
    </p:spTree>
    <p:extLst>
      <p:ext uri="{BB962C8B-B14F-4D97-AF65-F5344CB8AC3E}">
        <p14:creationId xmlns:p14="http://schemas.microsoft.com/office/powerpoint/2010/main" val="259466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18</a:t>
            </a:fld>
            <a:endParaRPr lang="en-ZA"/>
          </a:p>
        </p:txBody>
      </p:sp>
    </p:spTree>
    <p:extLst>
      <p:ext uri="{BB962C8B-B14F-4D97-AF65-F5344CB8AC3E}">
        <p14:creationId xmlns:p14="http://schemas.microsoft.com/office/powerpoint/2010/main" val="287532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8739" y="4823033"/>
            <a:ext cx="6390686" cy="4979626"/>
          </a:xfrm>
        </p:spPr>
        <p:txBody>
          <a:bodyPr/>
          <a:lstStyle/>
          <a:p>
            <a:r>
              <a:rPr lang="en-ZA" dirty="0"/>
              <a:t>So far we have discussed the Business, its Architectures and data as it flows and services the Enterprise’s needs. However, The Chief Data Officer’s accountability extends way beyond the data and its use within the business.</a:t>
            </a:r>
          </a:p>
          <a:p>
            <a:endParaRPr lang="en-ZA" dirty="0"/>
          </a:p>
          <a:p>
            <a:r>
              <a:rPr lang="en-ZA" dirty="0"/>
              <a:t>The CDO must consider and remain the steward over data that would be used by the business, as well as data already used by the Business, which introduces the dimensions of time indicated by the red lines crossing in the centre of the model.</a:t>
            </a:r>
          </a:p>
          <a:p>
            <a:endParaRPr lang="en-ZA" dirty="0"/>
          </a:p>
          <a:p>
            <a:r>
              <a:rPr lang="en-ZA" dirty="0"/>
              <a:t>This model now becomes a living moving model, as the yellow circle (that which you have chosen to be the object under your focus) must be seen to be continuously moving from left to right, with the focus circle being at the intersection and being the immediate moment of now. In fact along the entire Information Value Chain there will always be an identical moment in time referenced across each segment as being the moment “NOW” (or this instant in time).</a:t>
            </a:r>
          </a:p>
          <a:p>
            <a:endParaRPr lang="en-ZA" dirty="0"/>
          </a:p>
          <a:p>
            <a:r>
              <a:rPr lang="en-ZA" dirty="0"/>
              <a:t>The other 8 intersecting lines radiate outwards from the intersection and divide the subject under focus into time sections. The further we move in any direction away from the </a:t>
            </a:r>
            <a:r>
              <a:rPr lang="en-ZA" dirty="0" err="1"/>
              <a:t>center</a:t>
            </a:r>
            <a:r>
              <a:rPr lang="en-ZA" dirty="0"/>
              <a:t>, the greater the cost and effort of attaining and maintaining data in this dimension. Therefore it is essential to achieve a sustainable maturity before reaching for “low hanging fruit” in segments beyond current real appetite to consume. The expanding distance between the lines as you move from the centre indicate the tolerances for data quality (expensive) as a trade off against the purpose for which the data is being used (the Info Value Chain segment it is in)</a:t>
            </a:r>
          </a:p>
          <a:p>
            <a:endParaRPr lang="en-ZA" dirty="0"/>
          </a:p>
          <a:p>
            <a:r>
              <a:rPr lang="en-ZA" dirty="0"/>
              <a:t>The second important observation is that the intersection and in fact the object under focus rests on the line between “Alignment” and “Procedure”. “Alignment” means I have definition of everything I have at my disposal, and “Procedure” means I have one or more activities that I will be performing using what I have. </a:t>
            </a:r>
          </a:p>
          <a:p>
            <a:endParaRPr lang="en-ZA" dirty="0"/>
          </a:p>
          <a:p>
            <a:r>
              <a:rPr lang="en-ZA" dirty="0"/>
              <a:t>For the CDO, everything goes wrong when anyone can decide what definition to apply at any point in a procedure. The CDO must therefore own the Terms and Definitions across the Enterprise and enforcement of correct use is everyone’s responsibility.</a:t>
            </a:r>
          </a:p>
        </p:txBody>
      </p:sp>
      <p:sp>
        <p:nvSpPr>
          <p:cNvPr id="4" name="Slide Number Placeholder 3"/>
          <p:cNvSpPr>
            <a:spLocks noGrp="1"/>
          </p:cNvSpPr>
          <p:nvPr>
            <p:ph type="sldNum" sz="quarter" idx="10"/>
          </p:nvPr>
        </p:nvSpPr>
        <p:spPr/>
        <p:txBody>
          <a:bodyPr/>
          <a:lstStyle/>
          <a:p>
            <a:fld id="{EAB84BB8-8E84-48D9-8F22-490C3443B35A}" type="slidenum">
              <a:rPr lang="en-ZA" smtClean="0"/>
              <a:t>19</a:t>
            </a:fld>
            <a:endParaRPr lang="en-ZA"/>
          </a:p>
        </p:txBody>
      </p:sp>
    </p:spTree>
    <p:extLst>
      <p:ext uri="{BB962C8B-B14F-4D97-AF65-F5344CB8AC3E}">
        <p14:creationId xmlns:p14="http://schemas.microsoft.com/office/powerpoint/2010/main" val="362342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8739" y="4823033"/>
            <a:ext cx="6390686" cy="4979626"/>
          </a:xfrm>
        </p:spPr>
        <p:txBody>
          <a:bodyPr/>
          <a:lstStyle/>
          <a:p>
            <a:r>
              <a:rPr lang="en-ZA" dirty="0"/>
              <a:t>The concept of time has been discussed, however the Architecture of time must be understood. Time Architecture is entirely dependant on the object under focus. For example people refer to a dog as living 7 years for every one of their own. Time relativity is therefore dependant on the lifespan of the object under focus. </a:t>
            </a:r>
          </a:p>
          <a:p>
            <a:endParaRPr lang="en-ZA" dirty="0"/>
          </a:p>
          <a:p>
            <a:r>
              <a:rPr lang="en-ZA" dirty="0"/>
              <a:t>In terms of data, we know that certain data may not be destroyed until a certain number of years has passed since it was last used. So if we have “Customer” as our focus, we can set our furthest blue line to the left to a time span of 15 years (depends on your industry) </a:t>
            </a:r>
          </a:p>
          <a:p>
            <a:endParaRPr lang="en-ZA" dirty="0"/>
          </a:p>
          <a:p>
            <a:r>
              <a:rPr lang="en-ZA" dirty="0"/>
              <a:t>The 2 next segments moving to the right are then when to stop keeping the data (and resources) available at low performance or at high performance, and the segment closest to the “Now” line is data currently in use, and in the process of being continuously re-used (Data Quality permitting).</a:t>
            </a:r>
          </a:p>
          <a:p>
            <a:endParaRPr lang="en-ZA" dirty="0"/>
          </a:p>
          <a:p>
            <a:r>
              <a:rPr lang="en-ZA" dirty="0"/>
              <a:t>The furthest to the right line indicates when the first time you would want insight into the need for a new attribute for a customer object. This requires significant research effort in where the world is going, and where technology is going to understand the usefulness of such data. The CDO’s Visionaries would work in this space.</a:t>
            </a:r>
          </a:p>
          <a:p>
            <a:endParaRPr lang="en-ZA" dirty="0"/>
          </a:p>
          <a:p>
            <a:r>
              <a:rPr lang="en-ZA" dirty="0"/>
              <a:t>The 2 lines in between when it would be ideal to have data prepared and ready for use (Master Data Management falls into the second leading-edge segment, while the 3</a:t>
            </a:r>
            <a:r>
              <a:rPr lang="en-ZA" baseline="30000" dirty="0"/>
              <a:t>rd</a:t>
            </a:r>
            <a:r>
              <a:rPr lang="en-ZA" dirty="0"/>
              <a:t> leading edge segment includes Reference Data and Meta-data as these are easier to implement, requiring less maturity to maintain accurately.</a:t>
            </a:r>
          </a:p>
          <a:p>
            <a:r>
              <a:rPr lang="en-ZA" dirty="0"/>
              <a:t>The segment closest to the now line indicates that which one must have to fulfil the immediate requirements of the here and now” activities.</a:t>
            </a:r>
          </a:p>
          <a:p>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20</a:t>
            </a:fld>
            <a:endParaRPr lang="en-ZA"/>
          </a:p>
        </p:txBody>
      </p:sp>
    </p:spTree>
    <p:extLst>
      <p:ext uri="{BB962C8B-B14F-4D97-AF65-F5344CB8AC3E}">
        <p14:creationId xmlns:p14="http://schemas.microsoft.com/office/powerpoint/2010/main" val="282162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2018/10/19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31664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2018/10/19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71214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2018/10/19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202848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EDBF7D-E567-409D-89B3-A4A4216EBC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564" y="64294"/>
            <a:ext cx="3088388" cy="599239"/>
          </a:xfrm>
          <a:prstGeom prst="rect">
            <a:avLst/>
          </a:prstGeom>
        </p:spPr>
      </p:pic>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2018/10/19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
        <p:nvSpPr>
          <p:cNvPr id="8" name="Slide Number Placeholder 5"/>
          <p:cNvSpPr txBox="1">
            <a:spLocks/>
          </p:cNvSpPr>
          <p:nvPr userDrawn="1"/>
        </p:nvSpPr>
        <p:spPr>
          <a:xfrm>
            <a:off x="11488487" y="6362445"/>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1A9A00-F80F-491D-BEDF-0273688CFF9F}" type="slidenum">
              <a:rPr lang="en-US" smtClean="0"/>
              <a:pPr/>
              <a:t>‹#›</a:t>
            </a:fld>
            <a:endParaRPr lang="en-US" dirty="0"/>
          </a:p>
        </p:txBody>
      </p:sp>
    </p:spTree>
    <p:extLst>
      <p:ext uri="{BB962C8B-B14F-4D97-AF65-F5344CB8AC3E}">
        <p14:creationId xmlns:p14="http://schemas.microsoft.com/office/powerpoint/2010/main" val="10114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A1FFB-3569-4F2C-843C-B0C9179285C7}" type="datetimeFigureOut">
              <a:rPr lang="en-ZA" smtClean="0"/>
              <a:t>2018/10/19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3056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EFA1FFB-3569-4F2C-843C-B0C9179285C7}" type="datetimeFigureOut">
              <a:rPr lang="en-ZA" smtClean="0"/>
              <a:t>2018/10/19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8769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EFA1FFB-3569-4F2C-843C-B0C9179285C7}" type="datetimeFigureOut">
              <a:rPr lang="en-ZA" smtClean="0"/>
              <a:t>2018/10/19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88238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EFA1FFB-3569-4F2C-843C-B0C9179285C7}" type="datetimeFigureOut">
              <a:rPr lang="en-ZA" smtClean="0"/>
              <a:t>2018/10/19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403725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A1FFB-3569-4F2C-843C-B0C9179285C7}" type="datetimeFigureOut">
              <a:rPr lang="en-ZA" smtClean="0"/>
              <a:t>2018/10/19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75286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2018/10/19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12217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2018/10/19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17680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1FFB-3569-4F2C-843C-B0C9179285C7}" type="datetimeFigureOut">
              <a:rPr lang="en-ZA" smtClean="0"/>
              <a:t>2018/10/19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B1521-450C-4F20-A0B6-EE422727E4FE}" type="slidenum">
              <a:rPr lang="en-ZA" smtClean="0"/>
              <a:t>‹#›</a:t>
            </a:fld>
            <a:endParaRPr lang="en-ZA"/>
          </a:p>
        </p:txBody>
      </p:sp>
    </p:spTree>
    <p:extLst>
      <p:ext uri="{BB962C8B-B14F-4D97-AF65-F5344CB8AC3E}">
        <p14:creationId xmlns:p14="http://schemas.microsoft.com/office/powerpoint/2010/main" val="332094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T6gx4db7z8" TargetMode="External"/><Relationship Id="rId2" Type="http://schemas.openxmlformats.org/officeDocument/2006/relationships/hyperlink" Target="file:///C:\02%20MDT\32%20Talks%20and%20Workshops\CDAO%20Workshop%202017\The%20Basics%20of%20Rug%20Weaving%20on%20a%20Union%2036%20Loom.mp4" TargetMode="External"/><Relationship Id="rId1" Type="http://schemas.openxmlformats.org/officeDocument/2006/relationships/slideLayout" Target="../slideLayouts/slideLayout2.xml"/><Relationship Id="rId6" Type="http://schemas.openxmlformats.org/officeDocument/2006/relationships/hyperlink" Target="https://www.youtube.com/watch?v=zhzf6cIEGM8" TargetMode="External"/><Relationship Id="rId5" Type="http://schemas.openxmlformats.org/officeDocument/2006/relationships/hyperlink" Target="file:///C:\02%20MDT\32%20Talks%20and%20Workshops\CDAO%20Workshop%202017\Circular%20Weaving%20Machine.mp4" TargetMode="External"/><Relationship Id="rId4" Type="http://schemas.openxmlformats.org/officeDocument/2006/relationships/hyperlink" Target="https://www.youtube.com/watch?v=ZYU5T9t7-o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898114"/>
            <a:ext cx="11277600" cy="2848275"/>
          </a:xfrm>
        </p:spPr>
        <p:txBody>
          <a:bodyPr/>
          <a:lstStyle/>
          <a:p>
            <a:r>
              <a:rPr lang="en-ZA" b="1" dirty="0"/>
              <a:t>The Multi Dimensional </a:t>
            </a:r>
            <a:br>
              <a:rPr lang="en-ZA" b="1" dirty="0"/>
            </a:br>
            <a:r>
              <a:rPr lang="en-ZA" b="1" dirty="0"/>
              <a:t>Data Management Framework </a:t>
            </a:r>
            <a:br>
              <a:rPr lang="en-ZA" b="1" dirty="0"/>
            </a:br>
            <a:r>
              <a:rPr lang="en-ZA" b="1" dirty="0"/>
              <a:t>V3.0)</a:t>
            </a:r>
            <a:br>
              <a:rPr lang="en-ZA" b="1" dirty="0"/>
            </a:br>
            <a:r>
              <a:rPr lang="en-ZA" sz="1400" b="1" dirty="0"/>
              <a:t>ISBN: 978-0-620-77121-4</a:t>
            </a:r>
            <a:endParaRPr lang="en-ZA" sz="1400" dirty="0"/>
          </a:p>
        </p:txBody>
      </p:sp>
      <p:sp>
        <p:nvSpPr>
          <p:cNvPr id="3" name="Subtitle 2"/>
          <p:cNvSpPr>
            <a:spLocks noGrp="1"/>
          </p:cNvSpPr>
          <p:nvPr>
            <p:ph type="subTitle" idx="1"/>
          </p:nvPr>
        </p:nvSpPr>
        <p:spPr>
          <a:xfrm>
            <a:off x="1523999" y="5072792"/>
            <a:ext cx="9144000" cy="883508"/>
          </a:xfrm>
        </p:spPr>
        <p:txBody>
          <a:bodyPr/>
          <a:lstStyle/>
          <a:p>
            <a:r>
              <a:rPr lang="en-ZA" dirty="0"/>
              <a:t>Presented by: William Evans</a:t>
            </a:r>
          </a:p>
        </p:txBody>
      </p:sp>
      <p:pic>
        <p:nvPicPr>
          <p:cNvPr id="4" name="Picture 3"/>
          <p:cNvPicPr>
            <a:picLocks noChangeAspect="1"/>
          </p:cNvPicPr>
          <p:nvPr/>
        </p:nvPicPr>
        <p:blipFill>
          <a:blip r:embed="rId2"/>
          <a:stretch>
            <a:fillRect/>
          </a:stretch>
        </p:blipFill>
        <p:spPr>
          <a:xfrm>
            <a:off x="2853189" y="576649"/>
            <a:ext cx="6485621" cy="1210962"/>
          </a:xfrm>
          <a:prstGeom prst="rect">
            <a:avLst/>
          </a:prstGeom>
        </p:spPr>
      </p:pic>
    </p:spTree>
    <p:extLst>
      <p:ext uri="{BB962C8B-B14F-4D97-AF65-F5344CB8AC3E}">
        <p14:creationId xmlns:p14="http://schemas.microsoft.com/office/powerpoint/2010/main" val="42670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1492"/>
            <a:ext cx="10515600" cy="1325563"/>
          </a:xfrm>
        </p:spPr>
        <p:txBody>
          <a:bodyPr>
            <a:normAutofit fontScale="90000"/>
          </a:bodyPr>
          <a:lstStyle/>
          <a:p>
            <a:r>
              <a:rPr lang="en-ZA" sz="3200" dirty="0"/>
              <a:t>Analogy: When weaving a carpet, there are </a:t>
            </a:r>
            <a:r>
              <a:rPr lang="en-ZA" sz="3200" b="1" u="sng" dirty="0"/>
              <a:t>3 different </a:t>
            </a:r>
            <a:r>
              <a:rPr lang="en-ZA" sz="3200" dirty="0"/>
              <a:t>threads A thread is a data attribute. Each millimetre of thread is instantiated data of the attribute of that thread.</a:t>
            </a:r>
          </a:p>
        </p:txBody>
      </p:sp>
      <p:sp>
        <p:nvSpPr>
          <p:cNvPr id="3" name="Content Placeholder 2"/>
          <p:cNvSpPr>
            <a:spLocks noGrp="1"/>
          </p:cNvSpPr>
          <p:nvPr>
            <p:ph idx="1"/>
          </p:nvPr>
        </p:nvSpPr>
        <p:spPr>
          <a:xfrm>
            <a:off x="838200" y="2289265"/>
            <a:ext cx="10515600" cy="4351338"/>
          </a:xfrm>
        </p:spPr>
        <p:txBody>
          <a:bodyPr/>
          <a:lstStyle/>
          <a:p>
            <a:r>
              <a:rPr lang="en-ZA" dirty="0"/>
              <a:t>Here is a simple explanation of Data Functioning in an Enterprise</a:t>
            </a:r>
          </a:p>
          <a:p>
            <a:r>
              <a:rPr lang="en-ZA" dirty="0">
                <a:hlinkClick r:id="rId2" action="ppaction://hlinkfile"/>
              </a:rPr>
              <a:t>Simple Weaving Loom (An Invoice with 3 types of data)</a:t>
            </a:r>
            <a:endParaRPr lang="en-ZA" dirty="0"/>
          </a:p>
          <a:p>
            <a:pPr lvl="1"/>
            <a:r>
              <a:rPr lang="en-ZA" sz="1200" dirty="0">
                <a:hlinkClick r:id="rId3"/>
              </a:rPr>
              <a:t>https://www.youtube.com/watch?v=aT6gx4db7z8</a:t>
            </a:r>
            <a:endParaRPr lang="en-ZA" sz="1200" dirty="0"/>
          </a:p>
          <a:p>
            <a:pPr lvl="1"/>
            <a:endParaRPr lang="en-ZA" sz="1200" dirty="0"/>
          </a:p>
          <a:p>
            <a:pPr marL="457200" lvl="1" indent="0">
              <a:buNone/>
            </a:pPr>
            <a:endParaRPr lang="en-ZA" sz="1200" dirty="0"/>
          </a:p>
          <a:p>
            <a:r>
              <a:rPr lang="en-ZA" dirty="0">
                <a:hlinkClick r:id="rId2" action="ppaction://hlinkfile"/>
              </a:rPr>
              <a:t>Automated Weaving Looms (One per Siloed Business/Business Unit)</a:t>
            </a:r>
            <a:endParaRPr lang="en-ZA" dirty="0"/>
          </a:p>
          <a:p>
            <a:pPr lvl="1"/>
            <a:r>
              <a:rPr lang="en-ZA" sz="1200" dirty="0">
                <a:hlinkClick r:id="rId4"/>
              </a:rPr>
              <a:t>https://www.youtube.com/watch?v=ZYU5T9t7-oo</a:t>
            </a:r>
            <a:endParaRPr lang="en-ZA" sz="1200" dirty="0"/>
          </a:p>
          <a:p>
            <a:endParaRPr lang="en-ZA" dirty="0">
              <a:hlinkClick r:id="rId5" action="ppaction://hlinkfile"/>
            </a:endParaRPr>
          </a:p>
          <a:p>
            <a:r>
              <a:rPr lang="en-ZA" dirty="0">
                <a:hlinkClick r:id="rId5" action="ppaction://hlinkfile"/>
              </a:rPr>
              <a:t>Circular Weaving Loom (An Enterprise’s 3 types of data)</a:t>
            </a:r>
            <a:endParaRPr lang="en-ZA" dirty="0"/>
          </a:p>
          <a:p>
            <a:pPr lvl="1"/>
            <a:r>
              <a:rPr lang="en-ZA" sz="1200" dirty="0">
                <a:hlinkClick r:id="rId6"/>
              </a:rPr>
              <a:t>https://www.youtube.com/watch?v=zhzf6cIEGM8</a:t>
            </a:r>
            <a:endParaRPr lang="en-ZA" sz="1200" dirty="0"/>
          </a:p>
          <a:p>
            <a:pPr lvl="1"/>
            <a:endParaRPr lang="en-ZA" sz="1200" dirty="0"/>
          </a:p>
          <a:p>
            <a:endParaRPr lang="en-ZA" dirty="0"/>
          </a:p>
        </p:txBody>
      </p:sp>
    </p:spTree>
    <p:extLst>
      <p:ext uri="{BB962C8B-B14F-4D97-AF65-F5344CB8AC3E}">
        <p14:creationId xmlns:p14="http://schemas.microsoft.com/office/powerpoint/2010/main" val="39009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2. The Information Value Chain in your Enterprise</a:t>
            </a:r>
            <a:endParaRPr lang="en-ZA" sz="2200" dirty="0"/>
          </a:p>
        </p:txBody>
      </p:sp>
    </p:spTree>
    <p:extLst>
      <p:ext uri="{BB962C8B-B14F-4D97-AF65-F5344CB8AC3E}">
        <p14:creationId xmlns:p14="http://schemas.microsoft.com/office/powerpoint/2010/main" val="48483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0" y="0"/>
            <a:ext cx="12192000" cy="6858000"/>
            <a:chOff x="0" y="0"/>
            <a:chExt cx="9145588" cy="6858000"/>
          </a:xfrm>
        </p:grpSpPr>
        <p:sp>
          <p:nvSpPr>
            <p:cNvPr id="4" name="Rectangle 3"/>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5" name="Rectangle 4"/>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6" name="Text Placeholder 4"/>
            <p:cNvSpPr txBox="1">
              <a:spLocks/>
            </p:cNvSpPr>
            <p:nvPr/>
          </p:nvSpPr>
          <p:spPr bwMode="auto">
            <a:xfrm>
              <a:off x="33338" y="65554"/>
              <a:ext cx="9001125" cy="631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t>Understand the data flow through the Information Value Chain</a:t>
              </a:r>
            </a:p>
          </p:txBody>
        </p:sp>
      </p:grpSp>
      <p:sp>
        <p:nvSpPr>
          <p:cNvPr id="2" name="Title 1"/>
          <p:cNvSpPr>
            <a:spLocks noGrp="1"/>
          </p:cNvSpPr>
          <p:nvPr>
            <p:ph type="title"/>
          </p:nvPr>
        </p:nvSpPr>
        <p:spPr>
          <a:xfrm>
            <a:off x="1524000" y="365125"/>
            <a:ext cx="9069388" cy="1325563"/>
          </a:xfrm>
        </p:spPr>
        <p:txBody>
          <a:bodyPr/>
          <a:lstStyle/>
          <a:p>
            <a:r>
              <a:rPr lang="en-ZA" dirty="0">
                <a:solidFill>
                  <a:schemeClr val="bg1"/>
                </a:solidFill>
              </a:rPr>
              <a:t>Understand the data flow through the Information Value Chain</a:t>
            </a:r>
          </a:p>
        </p:txBody>
      </p:sp>
      <p:grpSp>
        <p:nvGrpSpPr>
          <p:cNvPr id="7" name="Group 1"/>
          <p:cNvGrpSpPr>
            <a:grpSpLocks/>
          </p:cNvGrpSpPr>
          <p:nvPr/>
        </p:nvGrpSpPr>
        <p:grpSpPr bwMode="auto">
          <a:xfrm>
            <a:off x="3281364" y="1281114"/>
            <a:ext cx="8294688" cy="5210175"/>
            <a:chOff x="2171700" y="1550988"/>
            <a:chExt cx="6972300" cy="5210175"/>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a:grpSpLocks/>
          </p:cNvGrpSpPr>
          <p:nvPr/>
        </p:nvGrpSpPr>
        <p:grpSpPr bwMode="auto">
          <a:xfrm>
            <a:off x="4346575" y="1308101"/>
            <a:ext cx="7229477" cy="5072063"/>
            <a:chOff x="3076654" y="1012355"/>
            <a:chExt cx="7229476" cy="5072063"/>
          </a:xfrm>
        </p:grpSpPr>
        <p:sp>
          <p:nvSpPr>
            <p:cNvPr id="11" name="Cloud Callout 10"/>
            <p:cNvSpPr/>
            <p:nvPr/>
          </p:nvSpPr>
          <p:spPr>
            <a:xfrm>
              <a:off x="5564267" y="1012355"/>
              <a:ext cx="4741863" cy="5072063"/>
            </a:xfrm>
            <a:prstGeom prst="cloudCallout">
              <a:avLst>
                <a:gd name="adj1" fmla="val 127036"/>
                <a:gd name="adj2" fmla="val -6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600" dirty="0">
                  <a:solidFill>
                    <a:srgbClr val="FF0000"/>
                  </a:solidFill>
                  <a:latin typeface="Arial Narrow" panose="020B0606020202030204" pitchFamily="34" charset="0"/>
                </a:rPr>
                <a:t>Data is an</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 Enterprise</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 Asset </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And must </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Flow</a:t>
              </a:r>
            </a:p>
          </p:txBody>
        </p:sp>
        <p:sp>
          <p:nvSpPr>
            <p:cNvPr id="12" name="Explosion 1 11"/>
            <p:cNvSpPr/>
            <p:nvPr/>
          </p:nvSpPr>
          <p:spPr>
            <a:xfrm>
              <a:off x="3076654" y="3433293"/>
              <a:ext cx="384175" cy="385762"/>
            </a:xfrm>
            <a:prstGeom prst="irregularSeal1">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sp>
        <p:nvSpPr>
          <p:cNvPr id="13" name="Title 1"/>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4" name="Right Brace 13"/>
          <p:cNvSpPr/>
          <p:nvPr/>
        </p:nvSpPr>
        <p:spPr>
          <a:xfrm>
            <a:off x="4818063" y="1266825"/>
            <a:ext cx="303212" cy="17605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Right Brace 14"/>
          <p:cNvSpPr/>
          <p:nvPr/>
        </p:nvSpPr>
        <p:spPr>
          <a:xfrm>
            <a:off x="4818063" y="4738688"/>
            <a:ext cx="303212" cy="17383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6" name="Right Brace 15"/>
          <p:cNvSpPr/>
          <p:nvPr/>
        </p:nvSpPr>
        <p:spPr>
          <a:xfrm>
            <a:off x="4833938" y="3005139"/>
            <a:ext cx="303212" cy="1762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p:cNvSpPr/>
          <p:nvPr/>
        </p:nvSpPr>
        <p:spPr>
          <a:xfrm>
            <a:off x="3136900" y="18526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p:cNvSpPr/>
          <p:nvPr/>
        </p:nvSpPr>
        <p:spPr>
          <a:xfrm>
            <a:off x="3136900" y="24288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p:cNvSpPr/>
          <p:nvPr/>
        </p:nvSpPr>
        <p:spPr>
          <a:xfrm>
            <a:off x="3136900" y="30019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p:cNvSpPr/>
          <p:nvPr/>
        </p:nvSpPr>
        <p:spPr>
          <a:xfrm>
            <a:off x="3136900" y="35814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p:cNvSpPr/>
          <p:nvPr/>
        </p:nvSpPr>
        <p:spPr>
          <a:xfrm>
            <a:off x="3136900" y="41544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p:cNvSpPr/>
          <p:nvPr/>
        </p:nvSpPr>
        <p:spPr>
          <a:xfrm>
            <a:off x="3136900" y="473075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p:cNvSpPr/>
          <p:nvPr/>
        </p:nvSpPr>
        <p:spPr>
          <a:xfrm>
            <a:off x="3136900" y="5303839"/>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p:cNvSpPr/>
          <p:nvPr/>
        </p:nvSpPr>
        <p:spPr>
          <a:xfrm>
            <a:off x="3136900" y="58896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grpSp>
        <p:nvGrpSpPr>
          <p:cNvPr id="25" name="Group 24"/>
          <p:cNvGrpSpPr>
            <a:grpSpLocks/>
          </p:cNvGrpSpPr>
          <p:nvPr/>
        </p:nvGrpSpPr>
        <p:grpSpPr bwMode="auto">
          <a:xfrm>
            <a:off x="3292476" y="3152776"/>
            <a:ext cx="3738563" cy="1590675"/>
            <a:chOff x="2022554" y="2857030"/>
            <a:chExt cx="3738418" cy="1590675"/>
          </a:xfrm>
        </p:grpSpPr>
        <p:cxnSp>
          <p:nvCxnSpPr>
            <p:cNvPr id="26" name="Straight Connector 25"/>
            <p:cNvCxnSpPr/>
            <p:nvPr/>
          </p:nvCxnSpPr>
          <p:spPr>
            <a:xfrm>
              <a:off x="2022554" y="4447705"/>
              <a:ext cx="3676507" cy="0"/>
            </a:xfrm>
            <a:prstGeom prst="line">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7" name="Cloud Callout 26"/>
            <p:cNvSpPr/>
            <p:nvPr/>
          </p:nvSpPr>
          <p:spPr>
            <a:xfrm flipH="1">
              <a:off x="3884620" y="2857030"/>
              <a:ext cx="1876352" cy="1590675"/>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tx1"/>
                  </a:solidFill>
                  <a:latin typeface="Helvetica" panose="020B0604020202020204" pitchFamily="2" charset="0"/>
                </a:rPr>
                <a:t>Business Run</a:t>
              </a:r>
            </a:p>
          </p:txBody>
        </p:sp>
      </p:grpSp>
      <p:sp>
        <p:nvSpPr>
          <p:cNvPr id="28" name="Cloud Callout 27"/>
          <p:cNvSpPr/>
          <p:nvPr/>
        </p:nvSpPr>
        <p:spPr>
          <a:xfrm flipH="1">
            <a:off x="5154614" y="4881564"/>
            <a:ext cx="1876425" cy="1590675"/>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tx1"/>
                </a:solidFill>
                <a:latin typeface="Helvetica" panose="020B0604020202020204" pitchFamily="2" charset="0"/>
              </a:rPr>
              <a:t>Business Enabled</a:t>
            </a:r>
          </a:p>
        </p:txBody>
      </p:sp>
      <p:sp>
        <p:nvSpPr>
          <p:cNvPr id="29" name="Curved Left Arrow 28"/>
          <p:cNvSpPr/>
          <p:nvPr/>
        </p:nvSpPr>
        <p:spPr>
          <a:xfrm flipH="1" flipV="1">
            <a:off x="3071813" y="1392239"/>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p:cNvSpPr/>
          <p:nvPr/>
        </p:nvSpPr>
        <p:spPr>
          <a:xfrm flipH="1" flipV="1">
            <a:off x="3071813" y="1935163"/>
            <a:ext cx="196850"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p:cNvSpPr/>
          <p:nvPr/>
        </p:nvSpPr>
        <p:spPr>
          <a:xfrm flipH="1" flipV="1">
            <a:off x="3073400" y="2493964"/>
            <a:ext cx="198438"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p:cNvSpPr/>
          <p:nvPr/>
        </p:nvSpPr>
        <p:spPr>
          <a:xfrm flipH="1" flipV="1">
            <a:off x="3071813" y="3068638"/>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p:cNvSpPr/>
          <p:nvPr/>
        </p:nvSpPr>
        <p:spPr>
          <a:xfrm flipH="1" flipV="1">
            <a:off x="3071813" y="3652838"/>
            <a:ext cx="196850"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p:cNvSpPr/>
          <p:nvPr/>
        </p:nvSpPr>
        <p:spPr>
          <a:xfrm flipH="1" flipV="1">
            <a:off x="3071813" y="4233864"/>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p:cNvSpPr/>
          <p:nvPr/>
        </p:nvSpPr>
        <p:spPr>
          <a:xfrm flipH="1" flipV="1">
            <a:off x="3073400" y="4791075"/>
            <a:ext cx="198438"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p:cNvSpPr/>
          <p:nvPr/>
        </p:nvSpPr>
        <p:spPr>
          <a:xfrm flipH="1" flipV="1">
            <a:off x="3071813" y="5410200"/>
            <a:ext cx="196850"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p:cNvSpPr/>
          <p:nvPr/>
        </p:nvSpPr>
        <p:spPr>
          <a:xfrm flipH="1" flipV="1">
            <a:off x="3071813" y="6022975"/>
            <a:ext cx="196850"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nvGrpSpPr>
          <p:cNvPr id="38" name="Group 37"/>
          <p:cNvGrpSpPr>
            <a:grpSpLocks/>
          </p:cNvGrpSpPr>
          <p:nvPr/>
        </p:nvGrpSpPr>
        <p:grpSpPr bwMode="auto">
          <a:xfrm>
            <a:off x="3292476" y="1373189"/>
            <a:ext cx="3775075" cy="1635125"/>
            <a:chOff x="2022554" y="1077443"/>
            <a:chExt cx="3774930" cy="1635125"/>
          </a:xfrm>
        </p:grpSpPr>
        <p:grpSp>
          <p:nvGrpSpPr>
            <p:cNvPr id="39" name="Group 2"/>
            <p:cNvGrpSpPr>
              <a:grpSpLocks/>
            </p:cNvGrpSpPr>
            <p:nvPr/>
          </p:nvGrpSpPr>
          <p:grpSpPr bwMode="auto">
            <a:xfrm>
              <a:off x="2022554" y="1077443"/>
              <a:ext cx="3774930" cy="1635125"/>
              <a:chOff x="2022554" y="1077443"/>
              <a:chExt cx="3774930" cy="1635125"/>
            </a:xfrm>
          </p:grpSpPr>
          <p:cxnSp>
            <p:nvCxnSpPr>
              <p:cNvPr id="41" name="Straight Connector 40"/>
              <p:cNvCxnSpPr/>
              <p:nvPr/>
            </p:nvCxnSpPr>
            <p:spPr>
              <a:xfrm>
                <a:off x="2022554" y="2712568"/>
                <a:ext cx="3676509"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2" name="Cloud Callout 41"/>
              <p:cNvSpPr/>
              <p:nvPr/>
            </p:nvSpPr>
            <p:spPr>
              <a:xfrm flipH="1">
                <a:off x="3921131" y="1077443"/>
                <a:ext cx="1876353" cy="158908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schemeClr val="tx1"/>
                    </a:solidFill>
                    <a:latin typeface="Helvetica" panose="020B0604020202020204" pitchFamily="2" charset="0"/>
                  </a:rPr>
                  <a:t>Business</a:t>
                </a:r>
                <a:r>
                  <a:rPr lang="en-ZA" sz="1400" b="1" dirty="0">
                    <a:solidFill>
                      <a:schemeClr val="tx1"/>
                    </a:solidFill>
                    <a:latin typeface="Helvetica" panose="020B0604020202020204" pitchFamily="2" charset="0"/>
                  </a:rPr>
                  <a:t> </a:t>
                </a:r>
                <a:r>
                  <a:rPr lang="en-ZA" sz="1400" dirty="0">
                    <a:solidFill>
                      <a:schemeClr val="tx1"/>
                    </a:solidFill>
                    <a:latin typeface="Helvetica" panose="020B0604020202020204" pitchFamily="2" charset="0"/>
                  </a:rPr>
                  <a:t>Direction</a:t>
                </a:r>
              </a:p>
            </p:txBody>
          </p:sp>
        </p:grpSp>
        <p:sp>
          <p:nvSpPr>
            <p:cNvPr id="40" name="Curved Left Arrow 39"/>
            <p:cNvSpPr/>
            <p:nvPr/>
          </p:nvSpPr>
          <p:spPr>
            <a:xfrm rot="10800000" flipH="1" flipV="1">
              <a:off x="3187734" y="1639418"/>
              <a:ext cx="198430" cy="755650"/>
            </a:xfrm>
            <a:prstGeom prst="curvedLeftArrow">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grpSp>
      <p:grpSp>
        <p:nvGrpSpPr>
          <p:cNvPr id="43" name="Group 42"/>
          <p:cNvGrpSpPr>
            <a:grpSpLocks/>
          </p:cNvGrpSpPr>
          <p:nvPr/>
        </p:nvGrpSpPr>
        <p:grpSpPr bwMode="auto">
          <a:xfrm>
            <a:off x="4602164" y="2538413"/>
            <a:ext cx="287337" cy="1295400"/>
            <a:chOff x="3332241" y="2242668"/>
            <a:chExt cx="287338" cy="1295400"/>
          </a:xfrm>
        </p:grpSpPr>
        <p:sp>
          <p:nvSpPr>
            <p:cNvPr id="44" name="Curved Left Arrow 43"/>
            <p:cNvSpPr/>
            <p:nvPr/>
          </p:nvSpPr>
          <p:spPr>
            <a:xfrm rot="10800000" flipH="1" flipV="1">
              <a:off x="3332241" y="2242668"/>
              <a:ext cx="196851"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5" name="Curved Left Arrow 44"/>
            <p:cNvSpPr/>
            <p:nvPr/>
          </p:nvSpPr>
          <p:spPr>
            <a:xfrm rot="10800000" flipH="1" flipV="1">
              <a:off x="3421141" y="2834805"/>
              <a:ext cx="198438" cy="7032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sp>
        <p:nvSpPr>
          <p:cNvPr id="46" name="Curved Left Arrow 45"/>
          <p:cNvSpPr/>
          <p:nvPr/>
        </p:nvSpPr>
        <p:spPr>
          <a:xfrm flipV="1">
            <a:off x="4673601" y="4024314"/>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7" name="Curved Left Arrow 46"/>
          <p:cNvSpPr/>
          <p:nvPr/>
        </p:nvSpPr>
        <p:spPr>
          <a:xfrm flipV="1">
            <a:off x="4675188" y="4464050"/>
            <a:ext cx="214312"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8" name="Curved Left Arrow 47"/>
          <p:cNvSpPr/>
          <p:nvPr/>
        </p:nvSpPr>
        <p:spPr>
          <a:xfrm flipV="1">
            <a:off x="4673601" y="5083175"/>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9" name="Curved Left Arrow 48"/>
          <p:cNvSpPr/>
          <p:nvPr/>
        </p:nvSpPr>
        <p:spPr>
          <a:xfrm flipV="1">
            <a:off x="4673601" y="5695950"/>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0" name="Curved Left Arrow 49"/>
          <p:cNvSpPr/>
          <p:nvPr/>
        </p:nvSpPr>
        <p:spPr>
          <a:xfrm rot="10800000" flipV="1">
            <a:off x="1717675" y="1262064"/>
            <a:ext cx="1220788" cy="5407025"/>
          </a:xfrm>
          <a:prstGeom prst="curvedLeftArrow">
            <a:avLst>
              <a:gd name="adj1" fmla="val 25000"/>
              <a:gd name="adj2" fmla="val 50000"/>
              <a:gd name="adj3" fmla="val 22825"/>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sp>
        <p:nvSpPr>
          <p:cNvPr id="51" name="Left Brace 50"/>
          <p:cNvSpPr/>
          <p:nvPr/>
        </p:nvSpPr>
        <p:spPr>
          <a:xfrm>
            <a:off x="3136900" y="12811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grpSp>
        <p:nvGrpSpPr>
          <p:cNvPr id="52" name="Group 51"/>
          <p:cNvGrpSpPr>
            <a:grpSpLocks/>
          </p:cNvGrpSpPr>
          <p:nvPr/>
        </p:nvGrpSpPr>
        <p:grpSpPr bwMode="auto">
          <a:xfrm>
            <a:off x="4387850" y="1281113"/>
            <a:ext cx="6026150" cy="3416300"/>
            <a:chOff x="3118325" y="985368"/>
            <a:chExt cx="6025673" cy="3416300"/>
          </a:xfrm>
        </p:grpSpPr>
        <p:sp>
          <p:nvSpPr>
            <p:cNvPr id="53" name="Curved Left Arrow 52"/>
            <p:cNvSpPr/>
            <p:nvPr/>
          </p:nvSpPr>
          <p:spPr>
            <a:xfrm rot="10800000" flipH="1" flipV="1">
              <a:off x="3118325" y="2217268"/>
              <a:ext cx="536533" cy="1347787"/>
            </a:xfrm>
            <a:prstGeom prst="curvedLef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sz="1400" b="1" dirty="0">
                <a:solidFill>
                  <a:srgbClr val="FFFF00"/>
                </a:solidFill>
                <a:latin typeface="Helvetica" panose="020B0604020202020204" pitchFamily="2" charset="0"/>
              </a:endParaRPr>
            </a:p>
          </p:txBody>
        </p:sp>
        <p:sp>
          <p:nvSpPr>
            <p:cNvPr id="54" name="Cloud Callout 53"/>
            <p:cNvSpPr/>
            <p:nvPr/>
          </p:nvSpPr>
          <p:spPr>
            <a:xfrm flipH="1">
              <a:off x="5888294" y="985368"/>
              <a:ext cx="3255704" cy="3416300"/>
            </a:xfrm>
            <a:prstGeom prst="cloudCallout">
              <a:avLst>
                <a:gd name="adj1" fmla="val 140853"/>
                <a:gd name="adj2" fmla="val 621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b="1" dirty="0">
                  <a:solidFill>
                    <a:srgbClr val="FFFF00"/>
                  </a:solidFill>
                  <a:latin typeface="Helvetica" panose="020B0604020202020204" pitchFamily="2" charset="0"/>
                </a:rPr>
                <a:t>Silos created through lack of end-to-end process Map. </a:t>
              </a:r>
            </a:p>
            <a:p>
              <a:pPr algn="ctr">
                <a:defRPr/>
              </a:pPr>
              <a:r>
                <a:rPr lang="en-ZA" sz="1400" b="1" dirty="0">
                  <a:solidFill>
                    <a:srgbClr val="FFFF00"/>
                  </a:solidFill>
                  <a:latin typeface="Helvetica" panose="020B0604020202020204" pitchFamily="2" charset="0"/>
                </a:rPr>
                <a:t>Business areas fulfil KPAs and KPIs in isolation of one another, destroying one another’s efficiency capabilities</a:t>
              </a:r>
            </a:p>
          </p:txBody>
        </p:sp>
      </p:grpSp>
      <p:sp>
        <p:nvSpPr>
          <p:cNvPr id="55" name="Curved Left Arrow 54"/>
          <p:cNvSpPr/>
          <p:nvPr/>
        </p:nvSpPr>
        <p:spPr>
          <a:xfrm flipV="1">
            <a:off x="4310064" y="1684339"/>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6" name="Curved Left Arrow 55"/>
          <p:cNvSpPr/>
          <p:nvPr/>
        </p:nvSpPr>
        <p:spPr>
          <a:xfrm flipV="1">
            <a:off x="4460876" y="2274889"/>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7" name="Curved Left Arrow 56"/>
          <p:cNvSpPr/>
          <p:nvPr/>
        </p:nvSpPr>
        <p:spPr>
          <a:xfrm flipV="1">
            <a:off x="4502151" y="2790825"/>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8" name="Curved Left Arrow 57"/>
          <p:cNvSpPr/>
          <p:nvPr/>
        </p:nvSpPr>
        <p:spPr>
          <a:xfrm flipV="1">
            <a:off x="4416426" y="338613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9" name="Cloud Callout 58"/>
          <p:cNvSpPr/>
          <p:nvPr/>
        </p:nvSpPr>
        <p:spPr>
          <a:xfrm flipH="1">
            <a:off x="6969126" y="1285876"/>
            <a:ext cx="3624263" cy="3725863"/>
          </a:xfrm>
          <a:prstGeom prst="cloudCallout">
            <a:avLst>
              <a:gd name="adj1" fmla="val 108278"/>
              <a:gd name="adj2" fmla="val -363"/>
            </a:avLst>
          </a:prstGeom>
          <a:solidFill>
            <a:srgbClr val="4EC18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schemeClr val="tx1"/>
                </a:solidFill>
                <a:latin typeface="Helvetica" panose="020B0604020202020204" pitchFamily="2" charset="0"/>
              </a:rPr>
              <a:t>Build end-to-end process Map “Gauteng Road Map Book” Concept. </a:t>
            </a:r>
          </a:p>
          <a:p>
            <a:pPr algn="ctr">
              <a:defRPr/>
            </a:pPr>
            <a:r>
              <a:rPr lang="en-ZA" sz="1400" dirty="0">
                <a:solidFill>
                  <a:schemeClr val="tx1"/>
                </a:solidFill>
                <a:latin typeface="Helvetica" panose="020B0604020202020204" pitchFamily="2" charset="0"/>
              </a:rPr>
              <a:t>All Business areas fulfil KPAs and KPIs synchronously with each other, strengthening one another’s efficiency capabilities</a:t>
            </a:r>
          </a:p>
        </p:txBody>
      </p:sp>
      <p:grpSp>
        <p:nvGrpSpPr>
          <p:cNvPr id="60" name="Group 59"/>
          <p:cNvGrpSpPr/>
          <p:nvPr/>
        </p:nvGrpSpPr>
        <p:grpSpPr>
          <a:xfrm>
            <a:off x="1338470" y="517525"/>
            <a:ext cx="10522226" cy="6151562"/>
            <a:chOff x="193674" y="517525"/>
            <a:chExt cx="8875714" cy="6151562"/>
          </a:xfrm>
        </p:grpSpPr>
        <p:sp>
          <p:nvSpPr>
            <p:cNvPr id="61" name="Rounded Rectangle 60"/>
            <p:cNvSpPr/>
            <p:nvPr/>
          </p:nvSpPr>
          <p:spPr>
            <a:xfrm>
              <a:off x="193674" y="1082675"/>
              <a:ext cx="8875714" cy="5586412"/>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2" name="Cloud Callout 61"/>
            <p:cNvSpPr/>
            <p:nvPr/>
          </p:nvSpPr>
          <p:spPr>
            <a:xfrm>
              <a:off x="1393100" y="517525"/>
              <a:ext cx="4091713" cy="565150"/>
            </a:xfrm>
            <a:prstGeom prst="cloudCallout">
              <a:avLst>
                <a:gd name="adj1" fmla="val -54700"/>
                <a:gd name="adj2" fmla="val 49790"/>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latin typeface="Helvetica" panose="020B0604020202020204" pitchFamily="2" charset="0"/>
                </a:rPr>
                <a:t>Information Value Chain</a:t>
              </a:r>
            </a:p>
          </p:txBody>
        </p:sp>
      </p:grpSp>
    </p:spTree>
    <p:extLst>
      <p:ext uri="{BB962C8B-B14F-4D97-AF65-F5344CB8AC3E}">
        <p14:creationId xmlns:p14="http://schemas.microsoft.com/office/powerpoint/2010/main" val="21580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75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0" nodeType="afterEffect">
                                  <p:stCondLst>
                                    <p:cond delay="75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75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2"/>
                                        </p:tgtEl>
                                      </p:cBhvr>
                                    </p:animEffect>
                                    <p:set>
                                      <p:cBhvr>
                                        <p:cTn id="33" dur="1" fill="hold">
                                          <p:stCondLst>
                                            <p:cond delay="499"/>
                                          </p:stCondLst>
                                        </p:cTn>
                                        <p:tgtEl>
                                          <p:spTgt spid="52"/>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59"/>
                                        </p:tgtEl>
                                      </p:cBhvr>
                                    </p:animEffect>
                                    <p:set>
                                      <p:cBhvr>
                                        <p:cTn id="46" dur="1" fill="hold">
                                          <p:stCondLst>
                                            <p:cond delay="499"/>
                                          </p:stCondLst>
                                        </p:cTn>
                                        <p:tgtEl>
                                          <p:spTgt spid="59"/>
                                        </p:tgtEl>
                                        <p:attrNameLst>
                                          <p:attrName>style.visibility</p:attrName>
                                        </p:attrNameLst>
                                      </p:cBhvr>
                                      <p:to>
                                        <p:strVal val="hidden"/>
                                      </p:to>
                                    </p:se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3"/>
                                        </p:tgtEl>
                                      </p:cBhvr>
                                    </p:animEffect>
                                    <p:set>
                                      <p:cBhvr>
                                        <p:cTn id="59" dur="1" fill="hold">
                                          <p:stCondLst>
                                            <p:cond delay="499"/>
                                          </p:stCondLst>
                                        </p:cTn>
                                        <p:tgtEl>
                                          <p:spTgt spid="43"/>
                                        </p:tgtEl>
                                        <p:attrNameLst>
                                          <p:attrName>style.visibility</p:attrName>
                                        </p:attrNameLst>
                                      </p:cBhvr>
                                      <p:to>
                                        <p:strVal val="hidden"/>
                                      </p:to>
                                    </p:set>
                                  </p:childTnLst>
                                </p:cTn>
                              </p:par>
                            </p:childTnLst>
                          </p:cTn>
                        </p:par>
                        <p:par>
                          <p:cTn id="60" fill="hold">
                            <p:stCondLst>
                              <p:cond delay="1000"/>
                            </p:stCondLst>
                            <p:childTnLst>
                              <p:par>
                                <p:cTn id="61" presetID="22" presetClass="entr" presetSubtype="4" fill="hold" grpId="0" nodeType="after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2250"/>
                            </p:stCondLst>
                            <p:childTnLst>
                              <p:par>
                                <p:cTn id="65" presetID="22" presetClass="entr" presetSubtype="4" fill="hold" grpId="0" nodeType="afterEffect">
                                  <p:stCondLst>
                                    <p:cond delay="75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par>
                          <p:cTn id="68" fill="hold">
                            <p:stCondLst>
                              <p:cond delay="3500"/>
                            </p:stCondLst>
                            <p:childTnLst>
                              <p:par>
                                <p:cTn id="69" presetID="22" presetClass="entr" presetSubtype="4" fill="hold" grpId="0" nodeType="afterEffect">
                                  <p:stCondLst>
                                    <p:cond delay="75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500"/>
                                        <p:tgtEl>
                                          <p:spTgt spid="57"/>
                                        </p:tgtEl>
                                      </p:cBhvr>
                                    </p:animEffect>
                                  </p:childTnLst>
                                </p:cTn>
                              </p:par>
                            </p:childTnLst>
                          </p:cTn>
                        </p:par>
                        <p:par>
                          <p:cTn id="72" fill="hold">
                            <p:stCondLst>
                              <p:cond delay="4750"/>
                            </p:stCondLst>
                            <p:childTnLst>
                              <p:par>
                                <p:cTn id="73" presetID="22" presetClass="entr" presetSubtype="4" fill="hold" grpId="0" nodeType="afterEffect">
                                  <p:stCondLst>
                                    <p:cond delay="75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p:stCondLst>
                              <p:cond delay="6000"/>
                            </p:stCondLst>
                            <p:childTnLst>
                              <p:par>
                                <p:cTn id="77" presetID="22" presetClass="entr" presetSubtype="4" fill="hold" grpId="0" nodeType="afterEffect">
                                  <p:stCondLst>
                                    <p:cond delay="75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childTnLst>
                          </p:cTn>
                        </p:par>
                        <p:par>
                          <p:cTn id="80" fill="hold">
                            <p:stCondLst>
                              <p:cond delay="7250"/>
                            </p:stCondLst>
                            <p:childTnLst>
                              <p:par>
                                <p:cTn id="81" presetID="22" presetClass="entr" presetSubtype="4" fill="hold" grpId="0" nodeType="afterEffect">
                                  <p:stCondLst>
                                    <p:cond delay="750"/>
                                  </p:stCondLst>
                                  <p:childTnLst>
                                    <p:set>
                                      <p:cBhvr>
                                        <p:cTn id="82" dur="1" fill="hold">
                                          <p:stCondLst>
                                            <p:cond delay="0"/>
                                          </p:stCondLst>
                                        </p:cTn>
                                        <p:tgtEl>
                                          <p:spTgt spid="30"/>
                                        </p:tgtEl>
                                        <p:attrNameLst>
                                          <p:attrName>style.visibility</p:attrName>
                                        </p:attrNameLst>
                                      </p:cBhvr>
                                      <p:to>
                                        <p:strVal val="visible"/>
                                      </p:to>
                                    </p:set>
                                    <p:animEffect transition="in" filter="wipe(down)">
                                      <p:cBhvr>
                                        <p:cTn id="83" dur="500"/>
                                        <p:tgtEl>
                                          <p:spTgt spid="30"/>
                                        </p:tgtEl>
                                      </p:cBhvr>
                                    </p:animEffect>
                                  </p:childTnLst>
                                </p:cTn>
                              </p:par>
                            </p:childTnLst>
                          </p:cTn>
                        </p:par>
                        <p:par>
                          <p:cTn id="84" fill="hold">
                            <p:stCondLst>
                              <p:cond delay="8500"/>
                            </p:stCondLst>
                            <p:childTnLst>
                              <p:par>
                                <p:cTn id="85" presetID="22" presetClass="entr" presetSubtype="4" fill="hold" grpId="0" nodeType="afterEffect">
                                  <p:stCondLst>
                                    <p:cond delay="750"/>
                                  </p:stCondLst>
                                  <p:childTnLst>
                                    <p:set>
                                      <p:cBhvr>
                                        <p:cTn id="86" dur="1" fill="hold">
                                          <p:stCondLst>
                                            <p:cond delay="0"/>
                                          </p:stCondLst>
                                        </p:cTn>
                                        <p:tgtEl>
                                          <p:spTgt spid="55"/>
                                        </p:tgtEl>
                                        <p:attrNameLst>
                                          <p:attrName>style.visibility</p:attrName>
                                        </p:attrNameLst>
                                      </p:cBhvr>
                                      <p:to>
                                        <p:strVal val="visible"/>
                                      </p:to>
                                    </p:set>
                                    <p:animEffect transition="in" filter="wipe(down)">
                                      <p:cBhvr>
                                        <p:cTn id="87" dur="500"/>
                                        <p:tgtEl>
                                          <p:spTgt spid="55"/>
                                        </p:tgtEl>
                                      </p:cBhvr>
                                    </p:animEffect>
                                  </p:childTnLst>
                                </p:cTn>
                              </p:par>
                            </p:childTnLst>
                          </p:cTn>
                        </p:par>
                        <p:par>
                          <p:cTn id="88" fill="hold">
                            <p:stCondLst>
                              <p:cond delay="9750"/>
                            </p:stCondLst>
                            <p:childTnLst>
                              <p:par>
                                <p:cTn id="89" presetID="22" presetClass="entr" presetSubtype="4" fill="hold" grpId="0" nodeType="afterEffect">
                                  <p:stCondLst>
                                    <p:cond delay="75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childTnLst>
                          </p:cTn>
                        </p:par>
                        <p:par>
                          <p:cTn id="92" fill="hold">
                            <p:stCondLst>
                              <p:cond delay="11000"/>
                            </p:stCondLst>
                            <p:childTnLst>
                              <p:par>
                                <p:cTn id="93" presetID="22" presetClass="entr" presetSubtype="1" fill="hold" grpId="0" nodeType="afterEffect">
                                  <p:stCondLst>
                                    <p:cond delay="75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12250"/>
                            </p:stCondLst>
                            <p:childTnLst>
                              <p:par>
                                <p:cTn id="97" presetID="22" presetClass="entr" presetSubtype="4" fill="hold" grpId="0" nodeType="afterEffect">
                                  <p:stCondLst>
                                    <p:cond delay="750"/>
                                  </p:stCondLst>
                                  <p:childTnLst>
                                    <p:set>
                                      <p:cBhvr>
                                        <p:cTn id="98" dur="1" fill="hold">
                                          <p:stCondLst>
                                            <p:cond delay="0"/>
                                          </p:stCondLst>
                                        </p:cTn>
                                        <p:tgtEl>
                                          <p:spTgt spid="37"/>
                                        </p:tgtEl>
                                        <p:attrNameLst>
                                          <p:attrName>style.visibility</p:attrName>
                                        </p:attrNameLst>
                                      </p:cBhvr>
                                      <p:to>
                                        <p:strVal val="visible"/>
                                      </p:to>
                                    </p:set>
                                    <p:animEffect transition="in" filter="wipe(down)">
                                      <p:cBhvr>
                                        <p:cTn id="99" dur="500"/>
                                        <p:tgtEl>
                                          <p:spTgt spid="37"/>
                                        </p:tgtEl>
                                      </p:cBhvr>
                                    </p:animEffect>
                                  </p:childTnLst>
                                </p:cTn>
                              </p:par>
                            </p:childTnLst>
                          </p:cTn>
                        </p:par>
                        <p:par>
                          <p:cTn id="100" fill="hold">
                            <p:stCondLst>
                              <p:cond delay="13500"/>
                            </p:stCondLst>
                            <p:childTnLst>
                              <p:par>
                                <p:cTn id="101" presetID="22" presetClass="entr" presetSubtype="4" fill="hold" grpId="0" nodeType="afterEffect">
                                  <p:stCondLst>
                                    <p:cond delay="7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4750"/>
                            </p:stCondLst>
                            <p:childTnLst>
                              <p:par>
                                <p:cTn id="105" presetID="22" presetClass="entr" presetSubtype="4" fill="hold" grpId="0" nodeType="afterEffect">
                                  <p:stCondLst>
                                    <p:cond delay="750"/>
                                  </p:stCondLst>
                                  <p:childTnLst>
                                    <p:set>
                                      <p:cBhvr>
                                        <p:cTn id="106" dur="1" fill="hold">
                                          <p:stCondLst>
                                            <p:cond delay="0"/>
                                          </p:stCondLst>
                                        </p:cTn>
                                        <p:tgtEl>
                                          <p:spTgt spid="36"/>
                                        </p:tgtEl>
                                        <p:attrNameLst>
                                          <p:attrName>style.visibility</p:attrName>
                                        </p:attrNameLst>
                                      </p:cBhvr>
                                      <p:to>
                                        <p:strVal val="visible"/>
                                      </p:to>
                                    </p:set>
                                    <p:animEffect transition="in" filter="wipe(down)">
                                      <p:cBhvr>
                                        <p:cTn id="107" dur="500"/>
                                        <p:tgtEl>
                                          <p:spTgt spid="36"/>
                                        </p:tgtEl>
                                      </p:cBhvr>
                                    </p:animEffect>
                                  </p:childTnLst>
                                </p:cTn>
                              </p:par>
                            </p:childTnLst>
                          </p:cTn>
                        </p:par>
                        <p:par>
                          <p:cTn id="108" fill="hold">
                            <p:stCondLst>
                              <p:cond delay="16000"/>
                            </p:stCondLst>
                            <p:childTnLst>
                              <p:par>
                                <p:cTn id="109" presetID="22" presetClass="entr" presetSubtype="4" fill="hold" grpId="0" nodeType="afterEffect">
                                  <p:stCondLst>
                                    <p:cond delay="750"/>
                                  </p:stCondLst>
                                  <p:childTnLst>
                                    <p:set>
                                      <p:cBhvr>
                                        <p:cTn id="110" dur="1" fill="hold">
                                          <p:stCondLst>
                                            <p:cond delay="0"/>
                                          </p:stCondLst>
                                        </p:cTn>
                                        <p:tgtEl>
                                          <p:spTgt spid="48"/>
                                        </p:tgtEl>
                                        <p:attrNameLst>
                                          <p:attrName>style.visibility</p:attrName>
                                        </p:attrNameLst>
                                      </p:cBhvr>
                                      <p:to>
                                        <p:strVal val="visible"/>
                                      </p:to>
                                    </p:set>
                                    <p:animEffect transition="in" filter="wipe(down)">
                                      <p:cBhvr>
                                        <p:cTn id="111" dur="500"/>
                                        <p:tgtEl>
                                          <p:spTgt spid="48"/>
                                        </p:tgtEl>
                                      </p:cBhvr>
                                    </p:animEffect>
                                  </p:childTnLst>
                                </p:cTn>
                              </p:par>
                            </p:childTnLst>
                          </p:cTn>
                        </p:par>
                        <p:par>
                          <p:cTn id="112" fill="hold">
                            <p:stCondLst>
                              <p:cond delay="17250"/>
                            </p:stCondLst>
                            <p:childTnLst>
                              <p:par>
                                <p:cTn id="113" presetID="22" presetClass="entr" presetSubtype="4" fill="hold" grpId="0" nodeType="afterEffect">
                                  <p:stCondLst>
                                    <p:cond delay="750"/>
                                  </p:stCondLst>
                                  <p:childTnLst>
                                    <p:set>
                                      <p:cBhvr>
                                        <p:cTn id="114" dur="1" fill="hold">
                                          <p:stCondLst>
                                            <p:cond delay="0"/>
                                          </p:stCondLst>
                                        </p:cTn>
                                        <p:tgtEl>
                                          <p:spTgt spid="35"/>
                                        </p:tgtEl>
                                        <p:attrNameLst>
                                          <p:attrName>style.visibility</p:attrName>
                                        </p:attrNameLst>
                                      </p:cBhvr>
                                      <p:to>
                                        <p:strVal val="visible"/>
                                      </p:to>
                                    </p:set>
                                    <p:animEffect transition="in" filter="wipe(down)">
                                      <p:cBhvr>
                                        <p:cTn id="115" dur="500"/>
                                        <p:tgtEl>
                                          <p:spTgt spid="35"/>
                                        </p:tgtEl>
                                      </p:cBhvr>
                                    </p:animEffect>
                                  </p:childTnLst>
                                </p:cTn>
                              </p:par>
                            </p:childTnLst>
                          </p:cTn>
                        </p:par>
                        <p:par>
                          <p:cTn id="116" fill="hold">
                            <p:stCondLst>
                              <p:cond delay="18500"/>
                            </p:stCondLst>
                            <p:childTnLst>
                              <p:par>
                                <p:cTn id="117" presetID="22" presetClass="entr" presetSubtype="4" fill="hold" grpId="0" nodeType="afterEffect">
                                  <p:stCondLst>
                                    <p:cond delay="75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500"/>
                                        <p:tgtEl>
                                          <p:spTgt spid="47"/>
                                        </p:tgtEl>
                                      </p:cBhvr>
                                    </p:animEffect>
                                  </p:childTnLst>
                                </p:cTn>
                              </p:par>
                            </p:childTnLst>
                          </p:cTn>
                        </p:par>
                        <p:par>
                          <p:cTn id="120" fill="hold">
                            <p:stCondLst>
                              <p:cond delay="19750"/>
                            </p:stCondLst>
                            <p:childTnLst>
                              <p:par>
                                <p:cTn id="121" presetID="22" presetClass="entr" presetSubtype="4" fill="hold" grpId="0" nodeType="afterEffect">
                                  <p:stCondLst>
                                    <p:cond delay="750"/>
                                  </p:stCondLst>
                                  <p:childTnLst>
                                    <p:set>
                                      <p:cBhvr>
                                        <p:cTn id="122" dur="1" fill="hold">
                                          <p:stCondLst>
                                            <p:cond delay="0"/>
                                          </p:stCondLst>
                                        </p:cTn>
                                        <p:tgtEl>
                                          <p:spTgt spid="34"/>
                                        </p:tgtEl>
                                        <p:attrNameLst>
                                          <p:attrName>style.visibility</p:attrName>
                                        </p:attrNameLst>
                                      </p:cBhvr>
                                      <p:to>
                                        <p:strVal val="visible"/>
                                      </p:to>
                                    </p:set>
                                    <p:animEffect transition="in" filter="wipe(down)">
                                      <p:cBhvr>
                                        <p:cTn id="123" dur="500"/>
                                        <p:tgtEl>
                                          <p:spTgt spid="34"/>
                                        </p:tgtEl>
                                      </p:cBhvr>
                                    </p:animEffect>
                                  </p:childTnLst>
                                </p:cTn>
                              </p:par>
                            </p:childTnLst>
                          </p:cTn>
                        </p:par>
                        <p:par>
                          <p:cTn id="124" fill="hold">
                            <p:stCondLst>
                              <p:cond delay="21000"/>
                            </p:stCondLst>
                            <p:childTnLst>
                              <p:par>
                                <p:cTn id="125" presetID="22" presetClass="entr" presetSubtype="4" fill="hold" grpId="0" nodeType="afterEffect">
                                  <p:stCondLst>
                                    <p:cond delay="750"/>
                                  </p:stCondLst>
                                  <p:childTnLst>
                                    <p:set>
                                      <p:cBhvr>
                                        <p:cTn id="126" dur="1" fill="hold">
                                          <p:stCondLst>
                                            <p:cond delay="0"/>
                                          </p:stCondLst>
                                        </p:cTn>
                                        <p:tgtEl>
                                          <p:spTgt spid="46"/>
                                        </p:tgtEl>
                                        <p:attrNameLst>
                                          <p:attrName>style.visibility</p:attrName>
                                        </p:attrNameLst>
                                      </p:cBhvr>
                                      <p:to>
                                        <p:strVal val="visible"/>
                                      </p:to>
                                    </p:set>
                                    <p:animEffect transition="in" filter="wipe(down)">
                                      <p:cBhvr>
                                        <p:cTn id="127" dur="500"/>
                                        <p:tgtEl>
                                          <p:spTgt spid="46"/>
                                        </p:tgtEl>
                                      </p:cBhvr>
                                    </p:animEffect>
                                  </p:childTnLst>
                                </p:cTn>
                              </p:par>
                            </p:childTnLst>
                          </p:cTn>
                        </p:par>
                        <p:par>
                          <p:cTn id="128" fill="hold">
                            <p:stCondLst>
                              <p:cond delay="22250"/>
                            </p:stCondLst>
                            <p:childTnLst>
                              <p:par>
                                <p:cTn id="129" presetID="22" presetClass="entr" presetSubtype="4" fill="hold" grpId="0" nodeType="afterEffect">
                                  <p:stCondLst>
                                    <p:cond delay="750"/>
                                  </p:stCondLst>
                                  <p:childTnLst>
                                    <p:set>
                                      <p:cBhvr>
                                        <p:cTn id="130" dur="1" fill="hold">
                                          <p:stCondLst>
                                            <p:cond delay="0"/>
                                          </p:stCondLst>
                                        </p:cTn>
                                        <p:tgtEl>
                                          <p:spTgt spid="33"/>
                                        </p:tgtEl>
                                        <p:attrNameLst>
                                          <p:attrName>style.visibility</p:attrName>
                                        </p:attrNameLst>
                                      </p:cBhvr>
                                      <p:to>
                                        <p:strVal val="visible"/>
                                      </p:to>
                                    </p:set>
                                    <p:animEffect transition="in" filter="wipe(down)">
                                      <p:cBhvr>
                                        <p:cTn id="131" dur="500"/>
                                        <p:tgtEl>
                                          <p:spTgt spid="33"/>
                                        </p:tgtEl>
                                      </p:cBhvr>
                                    </p:animEffect>
                                  </p:childTnLst>
                                </p:cTn>
                              </p:par>
                            </p:childTnLst>
                          </p:cTn>
                        </p:par>
                        <p:par>
                          <p:cTn id="132" fill="hold">
                            <p:stCondLst>
                              <p:cond delay="23500"/>
                            </p:stCondLst>
                            <p:childTnLst>
                              <p:par>
                                <p:cTn id="133" presetID="22" presetClass="entr" presetSubtype="4" fill="hold" nodeType="afterEffect">
                                  <p:stCondLst>
                                    <p:cond delay="750"/>
                                  </p:stCondLst>
                                  <p:childTnLst>
                                    <p:set>
                                      <p:cBhvr>
                                        <p:cTn id="134" dur="1" fill="hold">
                                          <p:stCondLst>
                                            <p:cond delay="0"/>
                                          </p:stCondLst>
                                        </p:cTn>
                                        <p:tgtEl>
                                          <p:spTgt spid="10"/>
                                        </p:tgtEl>
                                        <p:attrNameLst>
                                          <p:attrName>style.visibility</p:attrName>
                                        </p:attrNameLst>
                                      </p:cBhvr>
                                      <p:to>
                                        <p:strVal val="visible"/>
                                      </p:to>
                                    </p:set>
                                    <p:animEffect transition="in" filter="wipe(down)">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3. Enterprise Architectures across Information Value Chain segments</a:t>
            </a:r>
            <a:endParaRPr lang="en-ZA" sz="2200" dirty="0"/>
          </a:p>
        </p:txBody>
      </p:sp>
    </p:spTree>
    <p:extLst>
      <p:ext uri="{BB962C8B-B14F-4D97-AF65-F5344CB8AC3E}">
        <p14:creationId xmlns:p14="http://schemas.microsoft.com/office/powerpoint/2010/main" val="368162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30422" y="1425389"/>
            <a:ext cx="8558293" cy="5210175"/>
            <a:chOff x="206421" y="1425388"/>
            <a:chExt cx="8558293" cy="5210175"/>
          </a:xfrm>
        </p:grpSpPr>
        <p:grpSp>
          <p:nvGrpSpPr>
            <p:cNvPr id="4" name="Group 3"/>
            <p:cNvGrpSpPr/>
            <p:nvPr/>
          </p:nvGrpSpPr>
          <p:grpSpPr>
            <a:xfrm>
              <a:off x="206421" y="1425388"/>
              <a:ext cx="8558293" cy="5210175"/>
              <a:chOff x="206421" y="1425388"/>
              <a:chExt cx="8558293" cy="5210175"/>
            </a:xfrm>
          </p:grpSpPr>
          <p:grpSp>
            <p:nvGrpSpPr>
              <p:cNvPr id="5" name="Group 1"/>
              <p:cNvGrpSpPr>
                <a:grpSpLocks/>
              </p:cNvGrpSpPr>
              <p:nvPr/>
            </p:nvGrpSpPr>
            <p:grpSpPr bwMode="auto">
              <a:xfrm>
                <a:off x="206422" y="1425388"/>
                <a:ext cx="8558292" cy="5210175"/>
                <a:chOff x="2171700" y="1550988"/>
                <a:chExt cx="6972300" cy="5210175"/>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2241203" y="1425388"/>
                <a:ext cx="6523511" cy="5201665"/>
                <a:chOff x="0" y="0"/>
                <a:chExt cx="6702877" cy="5191125"/>
              </a:xfrm>
            </p:grpSpPr>
            <p:sp>
              <p:nvSpPr>
                <p:cNvPr id="11" name="Rectangle 10"/>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12" name="Oval 11"/>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21" name="Rectangle 20"/>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3" name="Group 2"/>
            <p:cNvGrpSpPr/>
            <p:nvPr/>
          </p:nvGrpSpPr>
          <p:grpSpPr>
            <a:xfrm>
              <a:off x="1726705" y="2585993"/>
              <a:ext cx="3736975" cy="2292350"/>
              <a:chOff x="1726705" y="2585993"/>
              <a:chExt cx="3736975" cy="2292350"/>
            </a:xfrm>
          </p:grpSpPr>
          <p:cxnSp>
            <p:nvCxnSpPr>
              <p:cNvPr id="16" name="Straight Connector 15"/>
              <p:cNvCxnSpPr/>
              <p:nvPr/>
            </p:nvCxnSpPr>
            <p:spPr>
              <a:xfrm>
                <a:off x="1753715" y="487834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26705" y="314955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63217" y="372899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87030" y="258599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26705" y="430208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sp>
        <p:nvSpPr>
          <p:cNvPr id="47" name="Isosceles Triangle 46"/>
          <p:cNvSpPr/>
          <p:nvPr/>
        </p:nvSpPr>
        <p:spPr>
          <a:xfrm>
            <a:off x="5208899" y="1971033"/>
            <a:ext cx="3668402" cy="3167423"/>
          </a:xfrm>
          <a:prstGeom prst="triangle">
            <a:avLst/>
          </a:prstGeom>
          <a:solidFill>
            <a:schemeClr val="bg2">
              <a:lumMod val="20000"/>
              <a:lumOff val="80000"/>
              <a:alpha val="2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33" name="Group 32"/>
          <p:cNvGrpSpPr/>
          <p:nvPr/>
        </p:nvGrpSpPr>
        <p:grpSpPr>
          <a:xfrm>
            <a:off x="5208899" y="4316718"/>
            <a:ext cx="3668402" cy="821739"/>
            <a:chOff x="3684898" y="4316717"/>
            <a:chExt cx="3688627" cy="821739"/>
          </a:xfrm>
        </p:grpSpPr>
        <p:sp>
          <p:nvSpPr>
            <p:cNvPr id="22" name="Trapezoid 21"/>
            <p:cNvSpPr/>
            <p:nvPr/>
          </p:nvSpPr>
          <p:spPr>
            <a:xfrm>
              <a:off x="3684898" y="4316717"/>
              <a:ext cx="3688627" cy="821739"/>
            </a:xfrm>
            <a:prstGeom prst="trapezoid">
              <a:avLst>
                <a:gd name="adj" fmla="val 58394"/>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TextBox 22"/>
            <p:cNvSpPr txBox="1"/>
            <p:nvPr/>
          </p:nvSpPr>
          <p:spPr>
            <a:xfrm>
              <a:off x="4370077" y="4468969"/>
              <a:ext cx="2240924" cy="369332"/>
            </a:xfrm>
            <a:prstGeom prst="rect">
              <a:avLst/>
            </a:prstGeom>
            <a:noFill/>
            <a:scene3d>
              <a:camera prst="orthographicFront"/>
              <a:lightRig rig="threePt" dir="t"/>
            </a:scene3d>
            <a:sp3d>
              <a:bevelT/>
            </a:sp3d>
          </p:spPr>
          <p:txBody>
            <a:bodyPr wrap="square" rtlCol="0">
              <a:spAutoFit/>
            </a:bodyPr>
            <a:lstStyle/>
            <a:p>
              <a:pPr algn="ctr"/>
              <a:r>
                <a:rPr lang="en-ZA" dirty="0"/>
                <a:t>Resources</a:t>
              </a:r>
            </a:p>
          </p:txBody>
        </p:sp>
      </p:grpSp>
      <p:grpSp>
        <p:nvGrpSpPr>
          <p:cNvPr id="31" name="Group 30"/>
          <p:cNvGrpSpPr/>
          <p:nvPr/>
        </p:nvGrpSpPr>
        <p:grpSpPr>
          <a:xfrm>
            <a:off x="5858188" y="3162257"/>
            <a:ext cx="2369714" cy="866145"/>
            <a:chOff x="4334188" y="3162256"/>
            <a:chExt cx="2369714" cy="866145"/>
          </a:xfrm>
        </p:grpSpPr>
        <p:sp>
          <p:nvSpPr>
            <p:cNvPr id="24" name="Trapezoid 23"/>
            <p:cNvSpPr/>
            <p:nvPr/>
          </p:nvSpPr>
          <p:spPr>
            <a:xfrm>
              <a:off x="4334188" y="3162256"/>
              <a:ext cx="2369714" cy="866145"/>
            </a:xfrm>
            <a:prstGeom prst="trapezoid">
              <a:avLst>
                <a:gd name="adj" fmla="val 58394"/>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5" name="TextBox 24"/>
            <p:cNvSpPr txBox="1"/>
            <p:nvPr/>
          </p:nvSpPr>
          <p:spPr>
            <a:xfrm>
              <a:off x="4715547" y="3385962"/>
              <a:ext cx="1641854" cy="369332"/>
            </a:xfrm>
            <a:prstGeom prst="rect">
              <a:avLst/>
            </a:prstGeom>
            <a:noFill/>
            <a:scene3d>
              <a:camera prst="orthographicFront"/>
              <a:lightRig rig="threePt" dir="t"/>
            </a:scene3d>
            <a:sp3d>
              <a:bevelT/>
            </a:sp3d>
          </p:spPr>
          <p:txBody>
            <a:bodyPr wrap="square" rtlCol="0">
              <a:spAutoFit/>
            </a:bodyPr>
            <a:lstStyle/>
            <a:p>
              <a:pPr algn="ctr"/>
              <a:r>
                <a:rPr lang="en-ZA" dirty="0"/>
                <a:t>Processes</a:t>
              </a:r>
            </a:p>
          </p:txBody>
        </p:sp>
      </p:grpSp>
      <p:grpSp>
        <p:nvGrpSpPr>
          <p:cNvPr id="30" name="Group 29"/>
          <p:cNvGrpSpPr/>
          <p:nvPr/>
        </p:nvGrpSpPr>
        <p:grpSpPr>
          <a:xfrm>
            <a:off x="6358454" y="1971033"/>
            <a:ext cx="1350024" cy="1180799"/>
            <a:chOff x="4834454" y="1971032"/>
            <a:chExt cx="1350024" cy="1180799"/>
          </a:xfrm>
        </p:grpSpPr>
        <p:sp>
          <p:nvSpPr>
            <p:cNvPr id="26" name="Isosceles Triangle 25"/>
            <p:cNvSpPr/>
            <p:nvPr/>
          </p:nvSpPr>
          <p:spPr>
            <a:xfrm>
              <a:off x="4834454" y="1971032"/>
              <a:ext cx="1350024" cy="1180799"/>
            </a:xfrm>
            <a:prstGeom prst="triangl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7" name="TextBox 26"/>
            <p:cNvSpPr txBox="1"/>
            <p:nvPr/>
          </p:nvSpPr>
          <p:spPr>
            <a:xfrm>
              <a:off x="4947922" y="2657594"/>
              <a:ext cx="1141343" cy="369332"/>
            </a:xfrm>
            <a:prstGeom prst="rect">
              <a:avLst/>
            </a:prstGeom>
            <a:noFill/>
            <a:scene3d>
              <a:camera prst="orthographicFront"/>
              <a:lightRig rig="threePt" dir="t"/>
            </a:scene3d>
            <a:sp3d>
              <a:bevelT/>
            </a:sp3d>
          </p:spPr>
          <p:txBody>
            <a:bodyPr wrap="square" rtlCol="0">
              <a:spAutoFit/>
            </a:bodyPr>
            <a:lstStyle/>
            <a:p>
              <a:pPr algn="ctr"/>
              <a:r>
                <a:rPr lang="en-ZA" dirty="0">
                  <a:solidFill>
                    <a:schemeClr val="bg1"/>
                  </a:solidFill>
                </a:rPr>
                <a:t>Business</a:t>
              </a:r>
            </a:p>
          </p:txBody>
        </p:sp>
      </p:grpSp>
      <p:grpSp>
        <p:nvGrpSpPr>
          <p:cNvPr id="32" name="Group 31"/>
          <p:cNvGrpSpPr/>
          <p:nvPr/>
        </p:nvGrpSpPr>
        <p:grpSpPr>
          <a:xfrm>
            <a:off x="5697307" y="4007950"/>
            <a:ext cx="2694218" cy="369332"/>
            <a:chOff x="4173307" y="4007950"/>
            <a:chExt cx="2711844" cy="369332"/>
          </a:xfrm>
        </p:grpSpPr>
        <p:sp>
          <p:nvSpPr>
            <p:cNvPr id="28" name="Trapezoid 27"/>
            <p:cNvSpPr/>
            <p:nvPr/>
          </p:nvSpPr>
          <p:spPr>
            <a:xfrm>
              <a:off x="4173307" y="4012256"/>
              <a:ext cx="2711844" cy="300155"/>
            </a:xfrm>
            <a:prstGeom prst="trapezoid">
              <a:avLst>
                <a:gd name="adj" fmla="val 5839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TextBox 28"/>
            <p:cNvSpPr txBox="1"/>
            <p:nvPr/>
          </p:nvSpPr>
          <p:spPr>
            <a:xfrm>
              <a:off x="4334188" y="4007950"/>
              <a:ext cx="2396316" cy="369332"/>
            </a:xfrm>
            <a:prstGeom prst="rect">
              <a:avLst/>
            </a:prstGeom>
            <a:noFill/>
            <a:scene3d>
              <a:camera prst="orthographicFront"/>
              <a:lightRig rig="threePt" dir="t"/>
            </a:scene3d>
            <a:sp3d>
              <a:bevelT/>
            </a:sp3d>
          </p:spPr>
          <p:txBody>
            <a:bodyPr wrap="square" rtlCol="0">
              <a:spAutoFit/>
            </a:bodyPr>
            <a:lstStyle/>
            <a:p>
              <a:pPr algn="ctr"/>
              <a:r>
                <a:rPr lang="en-ZA" dirty="0"/>
                <a:t>Terms &amp; Definitions</a:t>
              </a:r>
            </a:p>
          </p:txBody>
        </p:sp>
      </p:grpSp>
      <p:sp>
        <p:nvSpPr>
          <p:cNvPr id="2" name="Title 1"/>
          <p:cNvSpPr>
            <a:spLocks noGrp="1"/>
          </p:cNvSpPr>
          <p:nvPr>
            <p:ph type="title"/>
          </p:nvPr>
        </p:nvSpPr>
        <p:spPr/>
        <p:txBody>
          <a:bodyPr/>
          <a:lstStyle/>
          <a:p>
            <a:r>
              <a:rPr lang="en-ZA" dirty="0"/>
              <a:t>Enterprise Architecture Triangle</a:t>
            </a:r>
          </a:p>
        </p:txBody>
      </p:sp>
      <p:sp>
        <p:nvSpPr>
          <p:cNvPr id="8" name="Oval 7"/>
          <p:cNvSpPr/>
          <p:nvPr/>
        </p:nvSpPr>
        <p:spPr>
          <a:xfrm>
            <a:off x="6953839" y="3940020"/>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nvGrpSpPr>
          <p:cNvPr id="9" name="Group 8"/>
          <p:cNvGrpSpPr/>
          <p:nvPr/>
        </p:nvGrpSpPr>
        <p:grpSpPr>
          <a:xfrm>
            <a:off x="5208899" y="1968757"/>
            <a:ext cx="3698543" cy="3203745"/>
            <a:chOff x="1938291" y="979856"/>
            <a:chExt cx="2938138" cy="2560856"/>
          </a:xfrm>
        </p:grpSpPr>
        <p:cxnSp>
          <p:nvCxnSpPr>
            <p:cNvPr id="13" name="Straight Connector 12"/>
            <p:cNvCxnSpPr/>
            <p:nvPr/>
          </p:nvCxnSpPr>
          <p:spPr>
            <a:xfrm rot="5400000" flipV="1">
              <a:off x="2857744" y="1502690"/>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379006" y="1539141"/>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413093" y="2062064"/>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16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50390" y="1448952"/>
            <a:ext cx="8558293" cy="5210175"/>
            <a:chOff x="226389" y="1448951"/>
            <a:chExt cx="8558293" cy="5210175"/>
          </a:xfrm>
        </p:grpSpPr>
        <p:grpSp>
          <p:nvGrpSpPr>
            <p:cNvPr id="32" name="Group 31"/>
            <p:cNvGrpSpPr/>
            <p:nvPr/>
          </p:nvGrpSpPr>
          <p:grpSpPr>
            <a:xfrm>
              <a:off x="226389" y="1448951"/>
              <a:ext cx="8558293" cy="5210175"/>
              <a:chOff x="206421" y="1425388"/>
              <a:chExt cx="8558293" cy="5210175"/>
            </a:xfrm>
          </p:grpSpPr>
          <p:grpSp>
            <p:nvGrpSpPr>
              <p:cNvPr id="33" name="Group 1"/>
              <p:cNvGrpSpPr>
                <a:grpSpLocks/>
              </p:cNvGrpSpPr>
              <p:nvPr/>
            </p:nvGrpSpPr>
            <p:grpSpPr bwMode="auto">
              <a:xfrm>
                <a:off x="206422" y="1425388"/>
                <a:ext cx="8558292" cy="5210175"/>
                <a:chOff x="2171700" y="1550988"/>
                <a:chExt cx="6972300" cy="5210175"/>
              </a:xfrm>
            </p:grpSpPr>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2241203" y="1425388"/>
                <a:ext cx="6523511" cy="5201665"/>
                <a:chOff x="0" y="0"/>
                <a:chExt cx="6702877" cy="5191125"/>
              </a:xfrm>
            </p:grpSpPr>
            <p:sp>
              <p:nvSpPr>
                <p:cNvPr id="36" name="Rectangle 35"/>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37" name="Oval 36"/>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5" name="Rectangle 34"/>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50" name="Group 49"/>
            <p:cNvGrpSpPr/>
            <p:nvPr/>
          </p:nvGrpSpPr>
          <p:grpSpPr>
            <a:xfrm>
              <a:off x="1783855" y="3168605"/>
              <a:ext cx="3777499" cy="2917896"/>
              <a:chOff x="1783855" y="3168605"/>
              <a:chExt cx="3777499" cy="2917896"/>
            </a:xfrm>
          </p:grpSpPr>
          <p:cxnSp>
            <p:nvCxnSpPr>
              <p:cNvPr id="19" name="Straight Connector 18"/>
              <p:cNvCxnSpPr/>
              <p:nvPr/>
            </p:nvCxnSpPr>
            <p:spPr>
              <a:xfrm>
                <a:off x="1810865" y="489739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83855" y="316860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0367" y="374804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44180" y="545742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83855" y="432113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84704" y="6086501"/>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sp>
        <p:nvSpPr>
          <p:cNvPr id="8" name="Isosceles Triangle 7"/>
          <p:cNvSpPr/>
          <p:nvPr/>
        </p:nvSpPr>
        <p:spPr>
          <a:xfrm rot="10800000">
            <a:off x="5202366" y="2858227"/>
            <a:ext cx="3698544" cy="3254106"/>
          </a:xfrm>
          <a:prstGeom prst="triangle">
            <a:avLst>
              <a:gd name="adj" fmla="val 48970"/>
            </a:avLst>
          </a:prstGeom>
          <a:solidFill>
            <a:schemeClr val="accent3">
              <a:lumMod val="20000"/>
              <a:lumOff val="80000"/>
              <a:alpha val="2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Service Oriented Architecture</a:t>
            </a:r>
          </a:p>
        </p:txBody>
      </p:sp>
      <p:grpSp>
        <p:nvGrpSpPr>
          <p:cNvPr id="28" name="Group 27"/>
          <p:cNvGrpSpPr/>
          <p:nvPr/>
        </p:nvGrpSpPr>
        <p:grpSpPr>
          <a:xfrm rot="10800000">
            <a:off x="5211894" y="2833299"/>
            <a:ext cx="3698543" cy="3252519"/>
            <a:chOff x="1938291" y="979856"/>
            <a:chExt cx="2938138" cy="2560856"/>
          </a:xfrm>
        </p:grpSpPr>
        <p:cxnSp>
          <p:nvCxnSpPr>
            <p:cNvPr id="29" name="Straight Connector 28"/>
            <p:cNvCxnSpPr/>
            <p:nvPr/>
          </p:nvCxnSpPr>
          <p:spPr>
            <a:xfrm rot="5400000" flipV="1">
              <a:off x="2857744" y="1502690"/>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1379006" y="1539141"/>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413093" y="2062064"/>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211895" y="2887919"/>
            <a:ext cx="3679811" cy="1167390"/>
            <a:chOff x="3701650" y="2883157"/>
            <a:chExt cx="3692350" cy="845836"/>
          </a:xfrm>
        </p:grpSpPr>
        <p:sp>
          <p:nvSpPr>
            <p:cNvPr id="4" name="Trapezoid 3"/>
            <p:cNvSpPr/>
            <p:nvPr/>
          </p:nvSpPr>
          <p:spPr>
            <a:xfrm flipV="1">
              <a:off x="3701650" y="2883157"/>
              <a:ext cx="3692350" cy="845836"/>
            </a:xfrm>
            <a:prstGeom prst="trapezoid">
              <a:avLst>
                <a:gd name="adj" fmla="val 57748"/>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5" name="TextBox 4"/>
            <p:cNvSpPr txBox="1"/>
            <p:nvPr/>
          </p:nvSpPr>
          <p:spPr>
            <a:xfrm>
              <a:off x="4110422" y="3144607"/>
              <a:ext cx="2826316" cy="245300"/>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Business Processes</a:t>
              </a:r>
            </a:p>
          </p:txBody>
        </p:sp>
      </p:grpSp>
      <p:grpSp>
        <p:nvGrpSpPr>
          <p:cNvPr id="48" name="Group 47"/>
          <p:cNvGrpSpPr/>
          <p:nvPr/>
        </p:nvGrpSpPr>
        <p:grpSpPr>
          <a:xfrm>
            <a:off x="5883276" y="4033801"/>
            <a:ext cx="2346065" cy="338554"/>
            <a:chOff x="4343400" y="4049605"/>
            <a:chExt cx="2346065" cy="358323"/>
          </a:xfrm>
        </p:grpSpPr>
        <p:sp>
          <p:nvSpPr>
            <p:cNvPr id="40" name="Trapezoid 39"/>
            <p:cNvSpPr/>
            <p:nvPr/>
          </p:nvSpPr>
          <p:spPr>
            <a:xfrm flipV="1">
              <a:off x="4343400" y="4050548"/>
              <a:ext cx="2346065" cy="317833"/>
            </a:xfrm>
            <a:prstGeom prst="trapezoid">
              <a:avLst>
                <a:gd name="adj" fmla="val 5772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1" name="TextBox 40"/>
            <p:cNvSpPr txBox="1"/>
            <p:nvPr/>
          </p:nvSpPr>
          <p:spPr>
            <a:xfrm>
              <a:off x="4807728" y="4049605"/>
              <a:ext cx="1375737" cy="358323"/>
            </a:xfrm>
            <a:prstGeom prst="rect">
              <a:avLst/>
            </a:prstGeom>
            <a:noFill/>
            <a:scene3d>
              <a:camera prst="orthographicFront"/>
              <a:lightRig rig="threePt" dir="t"/>
            </a:scene3d>
            <a:sp3d>
              <a:bevelT/>
            </a:sp3d>
          </p:spPr>
          <p:txBody>
            <a:bodyPr wrap="square" rtlCol="0">
              <a:spAutoFit/>
            </a:bodyPr>
            <a:lstStyle/>
            <a:p>
              <a:r>
                <a:rPr lang="en-ZA" sz="1600" dirty="0">
                  <a:latin typeface="Helvetica" panose="020B0604020202020204" pitchFamily="2" charset="0"/>
                </a:rPr>
                <a:t>Data Objects</a:t>
              </a:r>
            </a:p>
          </p:txBody>
        </p:sp>
      </p:grpSp>
      <p:grpSp>
        <p:nvGrpSpPr>
          <p:cNvPr id="44" name="Group 43"/>
          <p:cNvGrpSpPr/>
          <p:nvPr/>
        </p:nvGrpSpPr>
        <p:grpSpPr>
          <a:xfrm>
            <a:off x="6060389" y="4344695"/>
            <a:ext cx="1996000" cy="571907"/>
            <a:chOff x="4584701" y="4515699"/>
            <a:chExt cx="1878424" cy="394089"/>
          </a:xfrm>
        </p:grpSpPr>
        <p:sp>
          <p:nvSpPr>
            <p:cNvPr id="42" name="Trapezoid 41"/>
            <p:cNvSpPr/>
            <p:nvPr/>
          </p:nvSpPr>
          <p:spPr>
            <a:xfrm flipV="1">
              <a:off x="4584701" y="4515699"/>
              <a:ext cx="1878424" cy="394089"/>
            </a:xfrm>
            <a:prstGeom prst="trapezoid">
              <a:avLst>
                <a:gd name="adj" fmla="val 56073"/>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3" name="TextBox 42"/>
            <p:cNvSpPr txBox="1"/>
            <p:nvPr/>
          </p:nvSpPr>
          <p:spPr>
            <a:xfrm>
              <a:off x="4906036" y="4573132"/>
              <a:ext cx="1223351" cy="233290"/>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Services</a:t>
              </a:r>
            </a:p>
          </p:txBody>
        </p:sp>
      </p:grpSp>
      <p:grpSp>
        <p:nvGrpSpPr>
          <p:cNvPr id="7" name="Group 6"/>
          <p:cNvGrpSpPr/>
          <p:nvPr/>
        </p:nvGrpSpPr>
        <p:grpSpPr>
          <a:xfrm>
            <a:off x="6385685" y="4910137"/>
            <a:ext cx="1342418" cy="1176765"/>
            <a:chOff x="4836392" y="4909787"/>
            <a:chExt cx="1372817" cy="1033809"/>
          </a:xfrm>
        </p:grpSpPr>
        <p:sp>
          <p:nvSpPr>
            <p:cNvPr id="6" name="Isosceles Triangle 5"/>
            <p:cNvSpPr/>
            <p:nvPr/>
          </p:nvSpPr>
          <p:spPr>
            <a:xfrm rot="10800000">
              <a:off x="4836392" y="4909787"/>
              <a:ext cx="1372817" cy="1033809"/>
            </a:xfrm>
            <a:prstGeom prst="triangle">
              <a:avLst>
                <a:gd name="adj" fmla="val 47076"/>
              </a:avLst>
            </a:prstGeom>
            <a:solidFill>
              <a:schemeClr val="accent1">
                <a:lumMod val="20000"/>
                <a:lumOff val="8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5" name="TextBox 44"/>
            <p:cNvSpPr txBox="1"/>
            <p:nvPr/>
          </p:nvSpPr>
          <p:spPr>
            <a:xfrm>
              <a:off x="4886796" y="4921839"/>
              <a:ext cx="1277161" cy="297426"/>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Technology</a:t>
              </a:r>
            </a:p>
          </p:txBody>
        </p:sp>
      </p:grpSp>
      <p:sp>
        <p:nvSpPr>
          <p:cNvPr id="11" name="Oval 10"/>
          <p:cNvSpPr/>
          <p:nvPr/>
        </p:nvSpPr>
        <p:spPr>
          <a:xfrm>
            <a:off x="6953839" y="3940020"/>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Tree>
    <p:extLst>
      <p:ext uri="{BB962C8B-B14F-4D97-AF65-F5344CB8AC3E}">
        <p14:creationId xmlns:p14="http://schemas.microsoft.com/office/powerpoint/2010/main" val="133325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0"/>
            <a:ext cx="9145588" cy="6858000"/>
            <a:chOff x="0" y="0"/>
            <a:chExt cx="9145588" cy="6858000"/>
          </a:xfrm>
        </p:grpSpPr>
        <p:sp>
          <p:nvSpPr>
            <p:cNvPr id="5" name="Rectangle 4"/>
            <p:cNvSpPr/>
            <p:nvPr/>
          </p:nvSpPr>
          <p:spPr>
            <a:xfrm>
              <a:off x="110" y="0"/>
              <a:ext cx="9144000" cy="495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Text Placeholder 4"/>
            <p:cNvSpPr txBox="1">
              <a:spLocks/>
            </p:cNvSpPr>
            <p:nvPr/>
          </p:nvSpPr>
          <p:spPr bwMode="auto">
            <a:xfrm>
              <a:off x="386" y="556"/>
              <a:ext cx="9143614" cy="631825"/>
            </a:xfrm>
            <a:prstGeom prst="rect">
              <a:avLst/>
            </a:prstGeom>
            <a:noFill/>
            <a:ex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How the Architectures work together</a:t>
              </a:r>
            </a:p>
          </p:txBody>
        </p:sp>
      </p:grpSp>
      <p:sp>
        <p:nvSpPr>
          <p:cNvPr id="2" name="Title 1"/>
          <p:cNvSpPr>
            <a:spLocks noGrp="1"/>
          </p:cNvSpPr>
          <p:nvPr>
            <p:ph type="title"/>
          </p:nvPr>
        </p:nvSpPr>
        <p:spPr/>
        <p:txBody>
          <a:bodyPr/>
          <a:lstStyle/>
          <a:p>
            <a:r>
              <a:rPr lang="en-ZA" dirty="0"/>
              <a:t>Enterprise Architecture</a:t>
            </a:r>
          </a:p>
        </p:txBody>
      </p:sp>
      <p:sp>
        <p:nvSpPr>
          <p:cNvPr id="7" name="Slide Number Placeholder 1"/>
          <p:cNvSpPr txBox="1">
            <a:spLocks/>
          </p:cNvSpPr>
          <p:nvPr/>
        </p:nvSpPr>
        <p:spPr bwMode="auto">
          <a:xfrm>
            <a:off x="10216397" y="6537287"/>
            <a:ext cx="515107" cy="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nvGrpSpPr>
          <p:cNvPr id="9" name="Group 1"/>
          <p:cNvGrpSpPr>
            <a:grpSpLocks/>
          </p:cNvGrpSpPr>
          <p:nvPr/>
        </p:nvGrpSpPr>
        <p:grpSpPr bwMode="auto">
          <a:xfrm>
            <a:off x="3695700" y="1292226"/>
            <a:ext cx="6972300" cy="5210175"/>
            <a:chOff x="2171700" y="1550988"/>
            <a:chExt cx="6972300" cy="521017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ight Brace 11"/>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Right Brace 12"/>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5" name="Straight Connector 14"/>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3551238" y="12922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p:cNvSpPr/>
          <p:nvPr/>
        </p:nvSpPr>
        <p:spPr>
          <a:xfrm>
            <a:off x="3551238" y="18637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p:cNvSpPr/>
          <p:nvPr/>
        </p:nvSpPr>
        <p:spPr>
          <a:xfrm>
            <a:off x="3551238" y="24399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p:cNvSpPr/>
          <p:nvPr/>
        </p:nvSpPr>
        <p:spPr>
          <a:xfrm>
            <a:off x="3551238" y="30130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p:cNvSpPr/>
          <p:nvPr/>
        </p:nvSpPr>
        <p:spPr>
          <a:xfrm>
            <a:off x="3551238" y="35925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p:cNvSpPr/>
          <p:nvPr/>
        </p:nvSpPr>
        <p:spPr>
          <a:xfrm>
            <a:off x="3551238" y="41656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p:cNvSpPr/>
          <p:nvPr/>
        </p:nvSpPr>
        <p:spPr>
          <a:xfrm>
            <a:off x="3551238" y="47418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p:cNvSpPr/>
          <p:nvPr/>
        </p:nvSpPr>
        <p:spPr>
          <a:xfrm>
            <a:off x="3551238" y="5314951"/>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p:cNvSpPr/>
          <p:nvPr/>
        </p:nvSpPr>
        <p:spPr>
          <a:xfrm>
            <a:off x="3551238" y="590073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8" name="Curved Left Arrow 27"/>
          <p:cNvSpPr/>
          <p:nvPr/>
        </p:nvSpPr>
        <p:spPr>
          <a:xfrm flipH="1" flipV="1">
            <a:off x="3486150" y="1403351"/>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9" name="Curved Left Arrow 28"/>
          <p:cNvSpPr/>
          <p:nvPr/>
        </p:nvSpPr>
        <p:spPr>
          <a:xfrm flipH="1" flipV="1">
            <a:off x="3486150" y="1946276"/>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p:cNvSpPr/>
          <p:nvPr/>
        </p:nvSpPr>
        <p:spPr>
          <a:xfrm flipH="1" flipV="1">
            <a:off x="3487739" y="2505075"/>
            <a:ext cx="19843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p:cNvSpPr/>
          <p:nvPr/>
        </p:nvSpPr>
        <p:spPr>
          <a:xfrm flipH="1" flipV="1">
            <a:off x="3486150" y="3079750"/>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p:cNvSpPr/>
          <p:nvPr/>
        </p:nvSpPr>
        <p:spPr>
          <a:xfrm flipH="1" flipV="1">
            <a:off x="3486150" y="3663951"/>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p:cNvSpPr/>
          <p:nvPr/>
        </p:nvSpPr>
        <p:spPr>
          <a:xfrm flipH="1" flipV="1">
            <a:off x="3486150" y="4244976"/>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p:cNvSpPr/>
          <p:nvPr/>
        </p:nvSpPr>
        <p:spPr>
          <a:xfrm flipH="1" flipV="1">
            <a:off x="3487739" y="4802189"/>
            <a:ext cx="198437"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p:cNvSpPr/>
          <p:nvPr/>
        </p:nvSpPr>
        <p:spPr>
          <a:xfrm flipH="1" flipV="1">
            <a:off x="3486150" y="5421314"/>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p:cNvSpPr/>
          <p:nvPr/>
        </p:nvSpPr>
        <p:spPr>
          <a:xfrm flipH="1" flipV="1">
            <a:off x="3486150" y="6034089"/>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p:cNvSpPr/>
          <p:nvPr/>
        </p:nvSpPr>
        <p:spPr>
          <a:xfrm rot="10800000" flipH="1" flipV="1">
            <a:off x="4872039" y="1946275"/>
            <a:ext cx="198437"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37"/>
          <p:cNvSpPr/>
          <p:nvPr/>
        </p:nvSpPr>
        <p:spPr>
          <a:xfrm rot="10800000" flipH="1" flipV="1">
            <a:off x="5016500" y="2549525"/>
            <a:ext cx="196850"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38"/>
          <p:cNvSpPr/>
          <p:nvPr/>
        </p:nvSpPr>
        <p:spPr>
          <a:xfrm rot="10800000" flipH="1" flipV="1">
            <a:off x="5105400" y="3160713"/>
            <a:ext cx="198438" cy="7032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39"/>
          <p:cNvSpPr/>
          <p:nvPr/>
        </p:nvSpPr>
        <p:spPr>
          <a:xfrm flipV="1">
            <a:off x="5087939" y="4035426"/>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1" name="Curved Left Arrow 40"/>
          <p:cNvSpPr/>
          <p:nvPr/>
        </p:nvSpPr>
        <p:spPr>
          <a:xfrm flipV="1">
            <a:off x="5089526" y="4475164"/>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2" name="Curved Left Arrow 41"/>
          <p:cNvSpPr/>
          <p:nvPr/>
        </p:nvSpPr>
        <p:spPr>
          <a:xfrm flipV="1">
            <a:off x="5087939" y="509428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3" name="Curved Left Arrow 42"/>
          <p:cNvSpPr/>
          <p:nvPr/>
        </p:nvSpPr>
        <p:spPr>
          <a:xfrm flipV="1">
            <a:off x="5087939" y="5707064"/>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4" name="Explosion 1 43"/>
          <p:cNvSpPr/>
          <p:nvPr/>
        </p:nvSpPr>
        <p:spPr>
          <a:xfrm>
            <a:off x="4760914" y="3740151"/>
            <a:ext cx="384175" cy="38576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66" name="Group 65"/>
          <p:cNvGrpSpPr/>
          <p:nvPr/>
        </p:nvGrpSpPr>
        <p:grpSpPr>
          <a:xfrm>
            <a:off x="1487488" y="3022600"/>
            <a:ext cx="6337301" cy="641350"/>
            <a:chOff x="-36513" y="3022600"/>
            <a:chExt cx="6337301" cy="641350"/>
          </a:xfrm>
        </p:grpSpPr>
        <p:sp>
          <p:nvSpPr>
            <p:cNvPr id="25" name="Cloud Callout 24"/>
            <p:cNvSpPr/>
            <p:nvPr/>
          </p:nvSpPr>
          <p:spPr>
            <a:xfrm flipH="1">
              <a:off x="4044950" y="3022600"/>
              <a:ext cx="2255838"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 Architecture</a:t>
              </a:r>
            </a:p>
          </p:txBody>
        </p:sp>
        <p:sp>
          <p:nvSpPr>
            <p:cNvPr id="48" name="Cloud Callout 47"/>
            <p:cNvSpPr/>
            <p:nvPr/>
          </p:nvSpPr>
          <p:spPr>
            <a:xfrm>
              <a:off x="-36513" y="30622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a:t>
              </a:r>
            </a:p>
          </p:txBody>
        </p:sp>
      </p:grpSp>
      <p:grpSp>
        <p:nvGrpSpPr>
          <p:cNvPr id="68" name="Group 67"/>
          <p:cNvGrpSpPr/>
          <p:nvPr/>
        </p:nvGrpSpPr>
        <p:grpSpPr>
          <a:xfrm>
            <a:off x="1487488" y="4732338"/>
            <a:ext cx="6780213" cy="1477962"/>
            <a:chOff x="-36513" y="4732338"/>
            <a:chExt cx="6780213" cy="1477962"/>
          </a:xfrm>
        </p:grpSpPr>
        <p:sp>
          <p:nvSpPr>
            <p:cNvPr id="26" name="Cloud Callout 25"/>
            <p:cNvSpPr/>
            <p:nvPr/>
          </p:nvSpPr>
          <p:spPr>
            <a:xfrm flipH="1">
              <a:off x="4056063" y="4732338"/>
              <a:ext cx="2687637" cy="147796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Technology</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Architecture</a:t>
              </a:r>
            </a:p>
          </p:txBody>
        </p:sp>
        <p:sp>
          <p:nvSpPr>
            <p:cNvPr id="51" name="Cloud Callout 50"/>
            <p:cNvSpPr/>
            <p:nvPr/>
          </p:nvSpPr>
          <p:spPr>
            <a:xfrm>
              <a:off x="-36513" y="47894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Application</a:t>
              </a:r>
            </a:p>
          </p:txBody>
        </p:sp>
        <p:sp>
          <p:nvSpPr>
            <p:cNvPr id="52" name="Cloud Callout 51"/>
            <p:cNvSpPr/>
            <p:nvPr/>
          </p:nvSpPr>
          <p:spPr>
            <a:xfrm>
              <a:off x="-36513" y="54022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Infrastructure</a:t>
              </a:r>
            </a:p>
          </p:txBody>
        </p:sp>
      </p:grpSp>
      <p:grpSp>
        <p:nvGrpSpPr>
          <p:cNvPr id="61" name="Group 60"/>
          <p:cNvGrpSpPr/>
          <p:nvPr/>
        </p:nvGrpSpPr>
        <p:grpSpPr>
          <a:xfrm>
            <a:off x="1462088" y="936625"/>
            <a:ext cx="9830027" cy="5869856"/>
            <a:chOff x="-61913" y="936625"/>
            <a:chExt cx="9830027" cy="5869856"/>
          </a:xfrm>
        </p:grpSpPr>
        <p:sp>
          <p:nvSpPr>
            <p:cNvPr id="27" name="Cloud Callout 26"/>
            <p:cNvSpPr/>
            <p:nvPr/>
          </p:nvSpPr>
          <p:spPr>
            <a:xfrm>
              <a:off x="6651626" y="936625"/>
              <a:ext cx="3116488" cy="5869856"/>
            </a:xfrm>
            <a:prstGeom prst="cloudCallout">
              <a:avLst>
                <a:gd name="adj1" fmla="val 78697"/>
                <a:gd name="adj2" fmla="val -838"/>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DATA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ARCHITECTURE</a:t>
              </a:r>
            </a:p>
          </p:txBody>
        </p:sp>
        <p:sp>
          <p:nvSpPr>
            <p:cNvPr id="45" name="Cloud Callout 44"/>
            <p:cNvSpPr/>
            <p:nvPr/>
          </p:nvSpPr>
          <p:spPr>
            <a:xfrm>
              <a:off x="-61913" y="1365250"/>
              <a:ext cx="2089151"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r>
                <a:rPr lang="en-ZA" sz="1400" dirty="0">
                  <a:solidFill>
                    <a:schemeClr val="tx1"/>
                  </a:solidFill>
                  <a:latin typeface="Helvetica" panose="020B0604020202020204" pitchFamily="2" charset="0"/>
                </a:rPr>
                <a:t> </a:t>
              </a:r>
            </a:p>
          </p:txBody>
        </p:sp>
        <p:sp>
          <p:nvSpPr>
            <p:cNvPr id="53" name="Cloud Callout 52"/>
            <p:cNvSpPr/>
            <p:nvPr/>
          </p:nvSpPr>
          <p:spPr>
            <a:xfrm>
              <a:off x="-36513" y="6013450"/>
              <a:ext cx="2087563" cy="4699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p>
          </p:txBody>
        </p:sp>
      </p:grpSp>
      <p:grpSp>
        <p:nvGrpSpPr>
          <p:cNvPr id="65" name="Group 64"/>
          <p:cNvGrpSpPr/>
          <p:nvPr/>
        </p:nvGrpSpPr>
        <p:grpSpPr>
          <a:xfrm>
            <a:off x="1487487" y="2446339"/>
            <a:ext cx="6288088" cy="642937"/>
            <a:chOff x="-36513" y="2446338"/>
            <a:chExt cx="6288088" cy="642937"/>
          </a:xfrm>
        </p:grpSpPr>
        <p:sp>
          <p:nvSpPr>
            <p:cNvPr id="47" name="Cloud Callout 46"/>
            <p:cNvSpPr/>
            <p:nvPr/>
          </p:nvSpPr>
          <p:spPr>
            <a:xfrm>
              <a:off x="-36513" y="2486025"/>
              <a:ext cx="2087563"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p>
          </p:txBody>
        </p:sp>
        <p:sp>
          <p:nvSpPr>
            <p:cNvPr id="54" name="Cloud Callout 53"/>
            <p:cNvSpPr/>
            <p:nvPr/>
          </p:nvSpPr>
          <p:spPr>
            <a:xfrm flipH="1">
              <a:off x="3995738" y="2446338"/>
              <a:ext cx="2255837"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Reporting Architecture</a:t>
              </a:r>
            </a:p>
          </p:txBody>
        </p:sp>
      </p:grpSp>
      <p:grpSp>
        <p:nvGrpSpPr>
          <p:cNvPr id="64" name="Group 63"/>
          <p:cNvGrpSpPr/>
          <p:nvPr/>
        </p:nvGrpSpPr>
        <p:grpSpPr>
          <a:xfrm>
            <a:off x="1487487" y="1277938"/>
            <a:ext cx="6313488" cy="1244600"/>
            <a:chOff x="-36513" y="1277938"/>
            <a:chExt cx="6313488" cy="1244600"/>
          </a:xfrm>
        </p:grpSpPr>
        <p:sp>
          <p:nvSpPr>
            <p:cNvPr id="46" name="Cloud Callout 45"/>
            <p:cNvSpPr/>
            <p:nvPr/>
          </p:nvSpPr>
          <p:spPr>
            <a:xfrm>
              <a:off x="-36513" y="19097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p>
          </p:txBody>
        </p:sp>
        <p:sp>
          <p:nvSpPr>
            <p:cNvPr id="55" name="Cloud Callout 54"/>
            <p:cNvSpPr/>
            <p:nvPr/>
          </p:nvSpPr>
          <p:spPr>
            <a:xfrm flipH="1">
              <a:off x="4021138" y="1277938"/>
              <a:ext cx="2255837" cy="12446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Architecture</a:t>
              </a:r>
            </a:p>
          </p:txBody>
        </p:sp>
      </p:grpSp>
      <p:cxnSp>
        <p:nvCxnSpPr>
          <p:cNvPr id="56" name="Straight Connector 55"/>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487488" y="3611563"/>
            <a:ext cx="6348413" cy="1136650"/>
            <a:chOff x="-36513" y="3611563"/>
            <a:chExt cx="6348413" cy="1136650"/>
          </a:xfrm>
        </p:grpSpPr>
        <p:sp>
          <p:nvSpPr>
            <p:cNvPr id="49" name="Cloud Callout 48"/>
            <p:cNvSpPr/>
            <p:nvPr/>
          </p:nvSpPr>
          <p:spPr>
            <a:xfrm>
              <a:off x="-36513" y="3638550"/>
              <a:ext cx="2087563" cy="468313"/>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Operations</a:t>
              </a:r>
            </a:p>
          </p:txBody>
        </p:sp>
        <p:sp>
          <p:nvSpPr>
            <p:cNvPr id="50" name="Cloud Callout 49"/>
            <p:cNvSpPr/>
            <p:nvPr/>
          </p:nvSpPr>
          <p:spPr>
            <a:xfrm>
              <a:off x="-36513" y="4213225"/>
              <a:ext cx="2087563" cy="469900"/>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Resources</a:t>
              </a:r>
            </a:p>
          </p:txBody>
        </p:sp>
        <p:sp>
          <p:nvSpPr>
            <p:cNvPr id="60" name="Cloud Callout 59"/>
            <p:cNvSpPr/>
            <p:nvPr/>
          </p:nvSpPr>
          <p:spPr>
            <a:xfrm flipH="1">
              <a:off x="4056063" y="3611563"/>
              <a:ext cx="2255837" cy="11366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Delivery</a:t>
              </a:r>
            </a:p>
            <a:p>
              <a:pPr algn="ctr"/>
              <a:r>
                <a:rPr lang="en-ZA" sz="1400" dirty="0">
                  <a:solidFill>
                    <a:schemeClr val="bg1"/>
                  </a:solidFill>
                  <a:latin typeface="Helvetica" panose="020B0604020202020204" pitchFamily="2" charset="0"/>
                </a:rPr>
                <a:t>Architecture</a:t>
              </a:r>
            </a:p>
          </p:txBody>
        </p:sp>
      </p:grpSp>
      <p:sp>
        <p:nvSpPr>
          <p:cNvPr id="73" name="Text Placeholder 4"/>
          <p:cNvSpPr txBox="1">
            <a:spLocks/>
          </p:cNvSpPr>
          <p:nvPr/>
        </p:nvSpPr>
        <p:spPr bwMode="auto">
          <a:xfrm>
            <a:off x="516" y="556"/>
            <a:ext cx="12191483" cy="631825"/>
          </a:xfrm>
          <a:prstGeom prst="rect">
            <a:avLst/>
          </a:prstGeom>
          <a:solidFill>
            <a:schemeClr val="bg2">
              <a:lumMod val="50000"/>
            </a:schemeClr>
          </a:solidFill>
          <a:ex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data touch points between EA and Information Value Chain Segments</a:t>
            </a:r>
          </a:p>
        </p:txBody>
      </p:sp>
    </p:spTree>
    <p:extLst>
      <p:ext uri="{BB962C8B-B14F-4D97-AF65-F5344CB8AC3E}">
        <p14:creationId xmlns:p14="http://schemas.microsoft.com/office/powerpoint/2010/main" val="381005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12191998" cy="6858000"/>
            <a:chOff x="0" y="0"/>
            <a:chExt cx="9145588" cy="6858000"/>
          </a:xfrm>
        </p:grpSpPr>
        <p:sp>
          <p:nvSpPr>
            <p:cNvPr id="5" name="Rectangle 4"/>
            <p:cNvSpPr/>
            <p:nvPr/>
          </p:nvSpPr>
          <p:spPr>
            <a:xfrm>
              <a:off x="110" y="0"/>
              <a:ext cx="9144000" cy="495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Text Placeholder 4"/>
            <p:cNvSpPr txBox="1">
              <a:spLocks/>
            </p:cNvSpPr>
            <p:nvPr/>
          </p:nvSpPr>
          <p:spPr bwMode="auto">
            <a:xfrm>
              <a:off x="386" y="556"/>
              <a:ext cx="9145202" cy="631825"/>
            </a:xfrm>
            <a:prstGeom prst="rect">
              <a:avLst/>
            </a:prstGeom>
            <a:solidFill>
              <a:schemeClr val="bg2">
                <a:lumMod val="50000"/>
              </a:schemeClr>
            </a:solidFill>
            <a:ex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data touch points between SOA and Information Value Chain Segments</a:t>
              </a:r>
            </a:p>
          </p:txBody>
        </p:sp>
      </p:grpSp>
      <p:sp>
        <p:nvSpPr>
          <p:cNvPr id="2" name="Title 1"/>
          <p:cNvSpPr>
            <a:spLocks noGrp="1"/>
          </p:cNvSpPr>
          <p:nvPr>
            <p:ph type="title"/>
          </p:nvPr>
        </p:nvSpPr>
        <p:spPr/>
        <p:txBody>
          <a:bodyPr/>
          <a:lstStyle/>
          <a:p>
            <a:r>
              <a:rPr lang="en-ZA" dirty="0"/>
              <a:t>Service Oriented Architecture</a:t>
            </a:r>
          </a:p>
        </p:txBody>
      </p:sp>
      <p:sp>
        <p:nvSpPr>
          <p:cNvPr id="7" name="Slide Number Placeholder 1"/>
          <p:cNvSpPr txBox="1">
            <a:spLocks/>
          </p:cNvSpPr>
          <p:nvPr/>
        </p:nvSpPr>
        <p:spPr bwMode="auto">
          <a:xfrm>
            <a:off x="10216397" y="6537287"/>
            <a:ext cx="515107" cy="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nvGrpSpPr>
          <p:cNvPr id="9" name="Group 1"/>
          <p:cNvGrpSpPr>
            <a:grpSpLocks/>
          </p:cNvGrpSpPr>
          <p:nvPr/>
        </p:nvGrpSpPr>
        <p:grpSpPr bwMode="auto">
          <a:xfrm>
            <a:off x="3695700" y="1292226"/>
            <a:ext cx="8496300" cy="5210175"/>
            <a:chOff x="2171700" y="1550988"/>
            <a:chExt cx="6972300" cy="521017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ight Brace 11"/>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Right Brace 12"/>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5" name="Straight Connector 14"/>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3551238" y="12922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p:cNvSpPr/>
          <p:nvPr/>
        </p:nvSpPr>
        <p:spPr>
          <a:xfrm>
            <a:off x="3551238" y="18637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p:cNvSpPr/>
          <p:nvPr/>
        </p:nvSpPr>
        <p:spPr>
          <a:xfrm>
            <a:off x="3551238" y="24399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p:cNvSpPr/>
          <p:nvPr/>
        </p:nvSpPr>
        <p:spPr>
          <a:xfrm>
            <a:off x="3551238" y="30130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p:cNvSpPr/>
          <p:nvPr/>
        </p:nvSpPr>
        <p:spPr>
          <a:xfrm>
            <a:off x="3551238" y="35925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p:cNvSpPr/>
          <p:nvPr/>
        </p:nvSpPr>
        <p:spPr>
          <a:xfrm>
            <a:off x="3551238" y="41656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p:cNvSpPr/>
          <p:nvPr/>
        </p:nvSpPr>
        <p:spPr>
          <a:xfrm>
            <a:off x="3551238" y="47418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p:cNvSpPr/>
          <p:nvPr/>
        </p:nvSpPr>
        <p:spPr>
          <a:xfrm>
            <a:off x="3551238" y="5314951"/>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p:cNvSpPr/>
          <p:nvPr/>
        </p:nvSpPr>
        <p:spPr>
          <a:xfrm>
            <a:off x="3551238" y="590073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8" name="Curved Left Arrow 27"/>
          <p:cNvSpPr/>
          <p:nvPr/>
        </p:nvSpPr>
        <p:spPr>
          <a:xfrm flipH="1" flipV="1">
            <a:off x="3486150" y="1403351"/>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9" name="Curved Left Arrow 28"/>
          <p:cNvSpPr/>
          <p:nvPr/>
        </p:nvSpPr>
        <p:spPr>
          <a:xfrm flipH="1" flipV="1">
            <a:off x="3486150" y="1946276"/>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p:cNvSpPr/>
          <p:nvPr/>
        </p:nvSpPr>
        <p:spPr>
          <a:xfrm flipH="1" flipV="1">
            <a:off x="3487739" y="2505075"/>
            <a:ext cx="19843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p:cNvSpPr/>
          <p:nvPr/>
        </p:nvSpPr>
        <p:spPr>
          <a:xfrm flipH="1" flipV="1">
            <a:off x="3486150" y="3079750"/>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p:cNvSpPr/>
          <p:nvPr/>
        </p:nvSpPr>
        <p:spPr>
          <a:xfrm flipH="1" flipV="1">
            <a:off x="3486150" y="3663951"/>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p:cNvSpPr/>
          <p:nvPr/>
        </p:nvSpPr>
        <p:spPr>
          <a:xfrm flipH="1" flipV="1">
            <a:off x="3486150" y="4244976"/>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p:cNvSpPr/>
          <p:nvPr/>
        </p:nvSpPr>
        <p:spPr>
          <a:xfrm flipH="1" flipV="1">
            <a:off x="3487739" y="4802189"/>
            <a:ext cx="198437"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p:cNvSpPr/>
          <p:nvPr/>
        </p:nvSpPr>
        <p:spPr>
          <a:xfrm flipH="1" flipV="1">
            <a:off x="3486150" y="5421314"/>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p:cNvSpPr/>
          <p:nvPr/>
        </p:nvSpPr>
        <p:spPr>
          <a:xfrm flipH="1" flipV="1">
            <a:off x="3486150" y="6034089"/>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p:cNvSpPr/>
          <p:nvPr/>
        </p:nvSpPr>
        <p:spPr>
          <a:xfrm rot="10800000" flipH="1" flipV="1">
            <a:off x="4872039" y="1946275"/>
            <a:ext cx="198437"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37"/>
          <p:cNvSpPr/>
          <p:nvPr/>
        </p:nvSpPr>
        <p:spPr>
          <a:xfrm rot="10800000" flipH="1" flipV="1">
            <a:off x="5016500" y="2549525"/>
            <a:ext cx="196850"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38"/>
          <p:cNvSpPr/>
          <p:nvPr/>
        </p:nvSpPr>
        <p:spPr>
          <a:xfrm rot="10800000" flipH="1" flipV="1">
            <a:off x="5105400" y="3160713"/>
            <a:ext cx="198438" cy="7032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39"/>
          <p:cNvSpPr/>
          <p:nvPr/>
        </p:nvSpPr>
        <p:spPr>
          <a:xfrm flipV="1">
            <a:off x="5087939" y="4035426"/>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1" name="Curved Left Arrow 40"/>
          <p:cNvSpPr/>
          <p:nvPr/>
        </p:nvSpPr>
        <p:spPr>
          <a:xfrm flipV="1">
            <a:off x="5089526" y="4475164"/>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2" name="Curved Left Arrow 41"/>
          <p:cNvSpPr/>
          <p:nvPr/>
        </p:nvSpPr>
        <p:spPr>
          <a:xfrm flipV="1">
            <a:off x="5087939" y="509428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3" name="Curved Left Arrow 42"/>
          <p:cNvSpPr/>
          <p:nvPr/>
        </p:nvSpPr>
        <p:spPr>
          <a:xfrm flipV="1">
            <a:off x="5087939" y="5707064"/>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4" name="Explosion 1 43"/>
          <p:cNvSpPr/>
          <p:nvPr/>
        </p:nvSpPr>
        <p:spPr>
          <a:xfrm>
            <a:off x="4760914" y="3740151"/>
            <a:ext cx="384175" cy="38576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66" name="Group 65"/>
          <p:cNvGrpSpPr/>
          <p:nvPr/>
        </p:nvGrpSpPr>
        <p:grpSpPr>
          <a:xfrm>
            <a:off x="1487488" y="3022600"/>
            <a:ext cx="6502139" cy="641350"/>
            <a:chOff x="-36513" y="3022600"/>
            <a:chExt cx="6502139" cy="641350"/>
          </a:xfrm>
        </p:grpSpPr>
        <p:sp>
          <p:nvSpPr>
            <p:cNvPr id="25" name="Cloud Callout 24"/>
            <p:cNvSpPr/>
            <p:nvPr/>
          </p:nvSpPr>
          <p:spPr>
            <a:xfrm flipH="1">
              <a:off x="4044949" y="3022600"/>
              <a:ext cx="2420677"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4. Procedures Rationalised</a:t>
              </a:r>
            </a:p>
          </p:txBody>
        </p:sp>
        <p:sp>
          <p:nvSpPr>
            <p:cNvPr id="48" name="Cloud Callout 47"/>
            <p:cNvSpPr/>
            <p:nvPr/>
          </p:nvSpPr>
          <p:spPr>
            <a:xfrm>
              <a:off x="-36513" y="30622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a:t>
              </a:r>
            </a:p>
          </p:txBody>
        </p:sp>
      </p:grpSp>
      <p:grpSp>
        <p:nvGrpSpPr>
          <p:cNvPr id="65" name="Group 64"/>
          <p:cNvGrpSpPr/>
          <p:nvPr/>
        </p:nvGrpSpPr>
        <p:grpSpPr>
          <a:xfrm>
            <a:off x="1487487" y="2446339"/>
            <a:ext cx="6511924" cy="642937"/>
            <a:chOff x="-36513" y="2446338"/>
            <a:chExt cx="6511924" cy="642937"/>
          </a:xfrm>
        </p:grpSpPr>
        <p:sp>
          <p:nvSpPr>
            <p:cNvPr id="47" name="Cloud Callout 46"/>
            <p:cNvSpPr/>
            <p:nvPr/>
          </p:nvSpPr>
          <p:spPr>
            <a:xfrm>
              <a:off x="-36513" y="2486025"/>
              <a:ext cx="2087563"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p>
          </p:txBody>
        </p:sp>
        <p:sp>
          <p:nvSpPr>
            <p:cNvPr id="54" name="Cloud Callout 53"/>
            <p:cNvSpPr/>
            <p:nvPr/>
          </p:nvSpPr>
          <p:spPr>
            <a:xfrm flipH="1">
              <a:off x="3995737" y="2446338"/>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3. Reporting Rationalised</a:t>
              </a:r>
            </a:p>
          </p:txBody>
        </p:sp>
      </p:grpSp>
      <p:cxnSp>
        <p:nvCxnSpPr>
          <p:cNvPr id="56" name="Straight Connector 55"/>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487488" y="3584433"/>
            <a:ext cx="6521451" cy="641350"/>
            <a:chOff x="-36513" y="3584433"/>
            <a:chExt cx="6521451" cy="641350"/>
          </a:xfrm>
        </p:grpSpPr>
        <p:sp>
          <p:nvSpPr>
            <p:cNvPr id="49" name="Cloud Callout 48"/>
            <p:cNvSpPr/>
            <p:nvPr/>
          </p:nvSpPr>
          <p:spPr>
            <a:xfrm>
              <a:off x="-36513" y="3638550"/>
              <a:ext cx="2087563" cy="468313"/>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Operations</a:t>
              </a:r>
            </a:p>
          </p:txBody>
        </p:sp>
        <p:sp>
          <p:nvSpPr>
            <p:cNvPr id="69" name="Cloud Callout 68"/>
            <p:cNvSpPr/>
            <p:nvPr/>
          </p:nvSpPr>
          <p:spPr>
            <a:xfrm flipH="1">
              <a:off x="4033574" y="3584433"/>
              <a:ext cx="2451364" cy="641350"/>
            </a:xfrm>
            <a:prstGeom prst="cloudCallout">
              <a:avLst>
                <a:gd name="adj1" fmla="val 47194"/>
                <a:gd name="adj2" fmla="val -843"/>
              </a:avLst>
            </a:prstGeom>
            <a:solidFill>
              <a:schemeClr val="tx2">
                <a:lumMod val="60000"/>
                <a:lumOff val="40000"/>
              </a:schemeClr>
            </a:solidFill>
            <a:ln w="317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5. Tasks Rationalised</a:t>
              </a:r>
            </a:p>
          </p:txBody>
        </p:sp>
      </p:grpSp>
      <p:grpSp>
        <p:nvGrpSpPr>
          <p:cNvPr id="46" name="Group 45"/>
          <p:cNvGrpSpPr/>
          <p:nvPr/>
        </p:nvGrpSpPr>
        <p:grpSpPr>
          <a:xfrm>
            <a:off x="1487488" y="4159919"/>
            <a:ext cx="6537371" cy="641350"/>
            <a:chOff x="-36513" y="4159919"/>
            <a:chExt cx="6537371" cy="641350"/>
          </a:xfrm>
        </p:grpSpPr>
        <p:sp>
          <p:nvSpPr>
            <p:cNvPr id="50" name="Cloud Callout 49"/>
            <p:cNvSpPr/>
            <p:nvPr/>
          </p:nvSpPr>
          <p:spPr>
            <a:xfrm>
              <a:off x="-36513" y="4213225"/>
              <a:ext cx="2087563" cy="469900"/>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Resources</a:t>
              </a:r>
            </a:p>
          </p:txBody>
        </p:sp>
        <p:sp>
          <p:nvSpPr>
            <p:cNvPr id="70" name="Cloud Callout 69"/>
            <p:cNvSpPr/>
            <p:nvPr/>
          </p:nvSpPr>
          <p:spPr>
            <a:xfrm flipH="1">
              <a:off x="4049494" y="4159919"/>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6. Data Rationalised</a:t>
              </a:r>
            </a:p>
          </p:txBody>
        </p:sp>
      </p:grpSp>
      <p:grpSp>
        <p:nvGrpSpPr>
          <p:cNvPr id="55" name="Group 54"/>
          <p:cNvGrpSpPr/>
          <p:nvPr/>
        </p:nvGrpSpPr>
        <p:grpSpPr>
          <a:xfrm>
            <a:off x="1487488" y="4721756"/>
            <a:ext cx="6539643" cy="641350"/>
            <a:chOff x="-36513" y="4721756"/>
            <a:chExt cx="6539643" cy="641350"/>
          </a:xfrm>
        </p:grpSpPr>
        <p:sp>
          <p:nvSpPr>
            <p:cNvPr id="51" name="Cloud Callout 50"/>
            <p:cNvSpPr/>
            <p:nvPr/>
          </p:nvSpPr>
          <p:spPr>
            <a:xfrm>
              <a:off x="-36513" y="47894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Application</a:t>
              </a:r>
            </a:p>
          </p:txBody>
        </p:sp>
        <p:sp>
          <p:nvSpPr>
            <p:cNvPr id="71" name="Cloud Callout 70"/>
            <p:cNvSpPr/>
            <p:nvPr/>
          </p:nvSpPr>
          <p:spPr>
            <a:xfrm flipH="1">
              <a:off x="4051766" y="4721756"/>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7. Data Flows Rationalised</a:t>
              </a:r>
            </a:p>
          </p:txBody>
        </p:sp>
      </p:grpSp>
      <p:cxnSp>
        <p:nvCxnSpPr>
          <p:cNvPr id="72" name="Straight Connector 71"/>
          <p:cNvCxnSpPr/>
          <p:nvPr/>
        </p:nvCxnSpPr>
        <p:spPr>
          <a:xfrm>
            <a:off x="3730366" y="5303699"/>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487488" y="5283592"/>
            <a:ext cx="6528271" cy="641350"/>
            <a:chOff x="-36513" y="5283592"/>
            <a:chExt cx="6528271" cy="641350"/>
          </a:xfrm>
        </p:grpSpPr>
        <p:sp>
          <p:nvSpPr>
            <p:cNvPr id="52" name="Cloud Callout 51"/>
            <p:cNvSpPr/>
            <p:nvPr/>
          </p:nvSpPr>
          <p:spPr>
            <a:xfrm>
              <a:off x="-36513" y="54022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Infrastructure</a:t>
              </a:r>
            </a:p>
          </p:txBody>
        </p:sp>
        <p:sp>
          <p:nvSpPr>
            <p:cNvPr id="73" name="Cloud Callout 72"/>
            <p:cNvSpPr/>
            <p:nvPr/>
          </p:nvSpPr>
          <p:spPr>
            <a:xfrm flipH="1">
              <a:off x="4040394" y="5283592"/>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8. Simplified Effective SOA</a:t>
              </a:r>
            </a:p>
          </p:txBody>
        </p:sp>
      </p:grpSp>
      <p:grpSp>
        <p:nvGrpSpPr>
          <p:cNvPr id="4" name="Group 3"/>
          <p:cNvGrpSpPr/>
          <p:nvPr/>
        </p:nvGrpSpPr>
        <p:grpSpPr>
          <a:xfrm>
            <a:off x="1487487" y="1874839"/>
            <a:ext cx="6511924" cy="642937"/>
            <a:chOff x="-36513" y="1874838"/>
            <a:chExt cx="6511924" cy="642937"/>
          </a:xfrm>
        </p:grpSpPr>
        <p:sp>
          <p:nvSpPr>
            <p:cNvPr id="75" name="Cloud Callout 74"/>
            <p:cNvSpPr/>
            <p:nvPr/>
          </p:nvSpPr>
          <p:spPr>
            <a:xfrm>
              <a:off x="-36513" y="19097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p>
          </p:txBody>
        </p:sp>
        <p:sp>
          <p:nvSpPr>
            <p:cNvPr id="81" name="Cloud Callout 80"/>
            <p:cNvSpPr/>
            <p:nvPr/>
          </p:nvSpPr>
          <p:spPr>
            <a:xfrm flipH="1">
              <a:off x="3995737" y="1874838"/>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2. Business Capabilities</a:t>
              </a:r>
            </a:p>
          </p:txBody>
        </p:sp>
      </p:grpSp>
      <p:grpSp>
        <p:nvGrpSpPr>
          <p:cNvPr id="62" name="Group 61"/>
          <p:cNvGrpSpPr/>
          <p:nvPr/>
        </p:nvGrpSpPr>
        <p:grpSpPr>
          <a:xfrm>
            <a:off x="1462088" y="936625"/>
            <a:ext cx="10729911" cy="5869856"/>
            <a:chOff x="-61913" y="936625"/>
            <a:chExt cx="10729911" cy="5869856"/>
          </a:xfrm>
        </p:grpSpPr>
        <p:grpSp>
          <p:nvGrpSpPr>
            <p:cNvPr id="61" name="Group 60"/>
            <p:cNvGrpSpPr/>
            <p:nvPr/>
          </p:nvGrpSpPr>
          <p:grpSpPr>
            <a:xfrm>
              <a:off x="-61913" y="936625"/>
              <a:ext cx="10729911" cy="5869856"/>
              <a:chOff x="-61913" y="936625"/>
              <a:chExt cx="10729911" cy="5869856"/>
            </a:xfrm>
          </p:grpSpPr>
          <p:sp>
            <p:nvSpPr>
              <p:cNvPr id="27" name="Cloud Callout 26"/>
              <p:cNvSpPr/>
              <p:nvPr/>
            </p:nvSpPr>
            <p:spPr>
              <a:xfrm>
                <a:off x="6651625" y="936625"/>
                <a:ext cx="4016373" cy="5869856"/>
              </a:xfrm>
              <a:prstGeom prst="cloudCallout">
                <a:avLst>
                  <a:gd name="adj1" fmla="val 107624"/>
                  <a:gd name="adj2" fmla="val -1057"/>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DATA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ARCHITECTURE</a:t>
                </a:r>
              </a:p>
            </p:txBody>
          </p:sp>
          <p:sp>
            <p:nvSpPr>
              <p:cNvPr id="45" name="Cloud Callout 44"/>
              <p:cNvSpPr/>
              <p:nvPr/>
            </p:nvSpPr>
            <p:spPr>
              <a:xfrm>
                <a:off x="-61913" y="1365250"/>
                <a:ext cx="2089151"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p:txBody>
          </p:sp>
          <p:sp>
            <p:nvSpPr>
              <p:cNvPr id="53" name="Cloud Callout 52"/>
              <p:cNvSpPr/>
              <p:nvPr/>
            </p:nvSpPr>
            <p:spPr>
              <a:xfrm>
                <a:off x="-36513" y="6013450"/>
                <a:ext cx="2087563" cy="4699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p>
            </p:txBody>
          </p:sp>
        </p:grpSp>
        <p:sp>
          <p:nvSpPr>
            <p:cNvPr id="74" name="Cloud Callout 73"/>
            <p:cNvSpPr/>
            <p:nvPr/>
          </p:nvSpPr>
          <p:spPr>
            <a:xfrm flipH="1">
              <a:off x="4005262" y="1287690"/>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1. Business Value Chain</a:t>
              </a:r>
            </a:p>
          </p:txBody>
        </p:sp>
      </p:grpSp>
    </p:spTree>
    <p:extLst>
      <p:ext uri="{BB962C8B-B14F-4D97-AF65-F5344CB8AC3E}">
        <p14:creationId xmlns:p14="http://schemas.microsoft.com/office/powerpoint/2010/main" val="243993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4. Time, Control, Delivery, Cost &amp; Effort Considerations</a:t>
            </a:r>
            <a:br>
              <a:rPr lang="en-ZA" dirty="0"/>
            </a:br>
            <a:endParaRPr lang="en-ZA" sz="2000" dirty="0"/>
          </a:p>
        </p:txBody>
      </p:sp>
    </p:spTree>
    <p:extLst>
      <p:ext uri="{BB962C8B-B14F-4D97-AF65-F5344CB8AC3E}">
        <p14:creationId xmlns:p14="http://schemas.microsoft.com/office/powerpoint/2010/main" val="417638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730422" y="1425389"/>
            <a:ext cx="8558293" cy="5210175"/>
            <a:chOff x="206421" y="1425388"/>
            <a:chExt cx="8558293" cy="5210175"/>
          </a:xfrm>
        </p:grpSpPr>
        <p:grpSp>
          <p:nvGrpSpPr>
            <p:cNvPr id="37" name="Group 1"/>
            <p:cNvGrpSpPr>
              <a:grpSpLocks/>
            </p:cNvGrpSpPr>
            <p:nvPr/>
          </p:nvGrpSpPr>
          <p:grpSpPr bwMode="auto">
            <a:xfrm>
              <a:off x="206422" y="1425388"/>
              <a:ext cx="8558292" cy="5210175"/>
              <a:chOff x="2171700" y="1550988"/>
              <a:chExt cx="6972300" cy="5210175"/>
            </a:xfrm>
          </p:grpSpPr>
          <p:pic>
            <p:nvPicPr>
              <p:cNvPr id="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p:cNvGrpSpPr/>
            <p:nvPr/>
          </p:nvGrpSpPr>
          <p:grpSpPr>
            <a:xfrm>
              <a:off x="2241203" y="1425388"/>
              <a:ext cx="6523511" cy="5201665"/>
              <a:chOff x="0" y="0"/>
              <a:chExt cx="6702877" cy="5191125"/>
            </a:xfrm>
          </p:grpSpPr>
          <p:sp>
            <p:nvSpPr>
              <p:cNvPr id="40" name="Rectangle 39"/>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1" name="Oval 40"/>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9" name="Rectangle 38"/>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8" name="Group 7"/>
          <p:cNvGrpSpPr/>
          <p:nvPr/>
        </p:nvGrpSpPr>
        <p:grpSpPr>
          <a:xfrm>
            <a:off x="6888679" y="1517356"/>
            <a:ext cx="1433946" cy="5051589"/>
            <a:chOff x="3018314" y="0"/>
            <a:chExt cx="1433946" cy="7175435"/>
          </a:xfrm>
        </p:grpSpPr>
        <p:cxnSp>
          <p:nvCxnSpPr>
            <p:cNvPr id="9" name="Straight Connector 8"/>
            <p:cNvCxnSpPr/>
            <p:nvPr/>
          </p:nvCxnSpPr>
          <p:spPr>
            <a:xfrm flipH="1" flipV="1">
              <a:off x="3052952" y="113078"/>
              <a:ext cx="103909" cy="69099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018314" y="0"/>
              <a:ext cx="1298864" cy="54603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sp>
          <p:nvSpPr>
            <p:cNvPr id="11" name="Right Arrow 10"/>
            <p:cNvSpPr/>
            <p:nvPr/>
          </p:nvSpPr>
          <p:spPr>
            <a:xfrm>
              <a:off x="3153396" y="6594135"/>
              <a:ext cx="1298864" cy="581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grpSp>
      <p:grpSp>
        <p:nvGrpSpPr>
          <p:cNvPr id="4" name="Group 3"/>
          <p:cNvGrpSpPr/>
          <p:nvPr/>
        </p:nvGrpSpPr>
        <p:grpSpPr>
          <a:xfrm>
            <a:off x="4966589" y="-274767"/>
            <a:ext cx="4004212" cy="8766711"/>
            <a:chOff x="3442589" y="-274767"/>
            <a:chExt cx="4004212" cy="8766711"/>
          </a:xfrm>
        </p:grpSpPr>
        <p:cxnSp>
          <p:nvCxnSpPr>
            <p:cNvPr id="27" name="Straight Connector 26"/>
            <p:cNvCxnSpPr/>
            <p:nvPr/>
          </p:nvCxnSpPr>
          <p:spPr>
            <a:xfrm flipH="1" flipV="1">
              <a:off x="3619482" y="-274766"/>
              <a:ext cx="3827319" cy="87667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442589" y="-274767"/>
              <a:ext cx="3976997" cy="875929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674404" y="-391045"/>
            <a:ext cx="8779300" cy="8882989"/>
            <a:chOff x="1150404" y="-391045"/>
            <a:chExt cx="8779300" cy="8882989"/>
          </a:xfrm>
        </p:grpSpPr>
        <p:cxnSp>
          <p:nvCxnSpPr>
            <p:cNvPr id="29" name="Straight Connector 28"/>
            <p:cNvCxnSpPr/>
            <p:nvPr/>
          </p:nvCxnSpPr>
          <p:spPr>
            <a:xfrm flipV="1">
              <a:off x="1150404" y="-391045"/>
              <a:ext cx="8547759" cy="884835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0404" y="-336617"/>
              <a:ext cx="8779300" cy="882856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79548" y="-274367"/>
            <a:ext cx="13426539" cy="8766311"/>
            <a:chOff x="-1244453" y="-274367"/>
            <a:chExt cx="13426539" cy="8766311"/>
          </a:xfrm>
        </p:grpSpPr>
        <p:cxnSp>
          <p:nvCxnSpPr>
            <p:cNvPr id="31" name="Straight Connector 30"/>
            <p:cNvCxnSpPr/>
            <p:nvPr/>
          </p:nvCxnSpPr>
          <p:spPr>
            <a:xfrm>
              <a:off x="-964889" y="-261160"/>
              <a:ext cx="13146975" cy="873207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244453" y="-274367"/>
              <a:ext cx="13032295" cy="8766311"/>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507909" y="-288373"/>
            <a:ext cx="936381" cy="8780317"/>
            <a:chOff x="4983908" y="-288373"/>
            <a:chExt cx="936381" cy="8780317"/>
          </a:xfrm>
        </p:grpSpPr>
        <p:cxnSp>
          <p:nvCxnSpPr>
            <p:cNvPr id="33" name="Straight Connector 32"/>
            <p:cNvCxnSpPr/>
            <p:nvPr/>
          </p:nvCxnSpPr>
          <p:spPr>
            <a:xfrm flipH="1" flipV="1">
              <a:off x="4983908" y="-288373"/>
              <a:ext cx="936381"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19744" y="-288373"/>
              <a:ext cx="872130"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870366" y="3639294"/>
            <a:ext cx="6089007" cy="723900"/>
            <a:chOff x="0" y="2220415"/>
            <a:chExt cx="17199035" cy="723900"/>
          </a:xfrm>
        </p:grpSpPr>
        <p:cxnSp>
          <p:nvCxnSpPr>
            <p:cNvPr id="13" name="Straight Connector 12"/>
            <p:cNvCxnSpPr>
              <a:stCxn id="15" idx="1"/>
              <a:endCxn id="14" idx="1"/>
            </p:cNvCxnSpPr>
            <p:nvPr/>
          </p:nvCxnSpPr>
          <p:spPr>
            <a:xfrm flipV="1">
              <a:off x="3044742" y="2575438"/>
              <a:ext cx="10847385" cy="138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13892128" y="2220415"/>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Future</a:t>
              </a:r>
            </a:p>
          </p:txBody>
        </p:sp>
        <p:sp>
          <p:nvSpPr>
            <p:cNvPr id="15" name="Right Arrow 14"/>
            <p:cNvSpPr/>
            <p:nvPr/>
          </p:nvSpPr>
          <p:spPr>
            <a:xfrm flipH="1">
              <a:off x="0" y="2234270"/>
              <a:ext cx="3044742"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  Past</a:t>
              </a:r>
            </a:p>
          </p:txBody>
        </p:sp>
      </p:grpSp>
      <p:sp>
        <p:nvSpPr>
          <p:cNvPr id="2" name="Title 1"/>
          <p:cNvSpPr>
            <a:spLocks noGrp="1"/>
          </p:cNvSpPr>
          <p:nvPr>
            <p:ph type="title"/>
          </p:nvPr>
        </p:nvSpPr>
        <p:spPr/>
        <p:txBody>
          <a:bodyPr/>
          <a:lstStyle/>
          <a:p>
            <a:r>
              <a:rPr lang="en-ZA" dirty="0"/>
              <a:t>Cost and Effort Architectures</a:t>
            </a:r>
          </a:p>
        </p:txBody>
      </p:sp>
      <p:sp>
        <p:nvSpPr>
          <p:cNvPr id="16" name="Title 1"/>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p:cNvSpPr/>
          <p:nvPr/>
        </p:nvSpPr>
        <p:spPr>
          <a:xfrm>
            <a:off x="6893260" y="39170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Tree>
    <p:extLst>
      <p:ext uri="{BB962C8B-B14F-4D97-AF65-F5344CB8AC3E}">
        <p14:creationId xmlns:p14="http://schemas.microsoft.com/office/powerpoint/2010/main" val="33937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77151" cy="1325563"/>
          </a:xfrm>
        </p:spPr>
        <p:txBody>
          <a:bodyPr/>
          <a:lstStyle/>
          <a:p>
            <a:r>
              <a:rPr lang="en-ZA" dirty="0"/>
              <a:t>Workshop Agenda</a:t>
            </a:r>
            <a:endParaRPr lang="en-ZA" sz="2800" b="1" dirty="0">
              <a:solidFill>
                <a:srgbClr val="FF0000"/>
              </a:solidFill>
            </a:endParaRPr>
          </a:p>
        </p:txBody>
      </p:sp>
      <p:sp>
        <p:nvSpPr>
          <p:cNvPr id="3" name="Content Placeholder 2"/>
          <p:cNvSpPr>
            <a:spLocks noGrp="1"/>
          </p:cNvSpPr>
          <p:nvPr>
            <p:ph idx="1"/>
          </p:nvPr>
        </p:nvSpPr>
        <p:spPr>
          <a:xfrm>
            <a:off x="838199" y="1825625"/>
            <a:ext cx="10515601" cy="4351338"/>
          </a:xfrm>
        </p:spPr>
        <p:txBody>
          <a:bodyPr>
            <a:normAutofit/>
          </a:bodyPr>
          <a:lstStyle/>
          <a:p>
            <a:r>
              <a:rPr lang="en-ZA" dirty="0"/>
              <a:t>1. Simple </a:t>
            </a:r>
            <a:r>
              <a:rPr lang="en-ZA" b="1" dirty="0"/>
              <a:t>Understanding</a:t>
            </a:r>
            <a:r>
              <a:rPr lang="en-ZA" dirty="0"/>
              <a:t> of Data</a:t>
            </a:r>
          </a:p>
          <a:p>
            <a:r>
              <a:rPr lang="en-ZA" dirty="0"/>
              <a:t>2. The Information Value Chain in your Enterprise</a:t>
            </a:r>
          </a:p>
          <a:p>
            <a:r>
              <a:rPr lang="en-ZA" dirty="0"/>
              <a:t>3. Enterprise Architectures across Information Value Chain segments </a:t>
            </a:r>
          </a:p>
          <a:p>
            <a:r>
              <a:rPr lang="en-ZA" dirty="0"/>
              <a:t>4. Time, Control, Delivery, Cost &amp; Effort Considerations</a:t>
            </a:r>
          </a:p>
          <a:p>
            <a:r>
              <a:rPr lang="en-ZA" dirty="0"/>
              <a:t>5. Identify KPAs for data stewardship</a:t>
            </a:r>
          </a:p>
          <a:p>
            <a:r>
              <a:rPr lang="en-ZA" dirty="0"/>
              <a:t>6. Identify KPIs which address the Information Value Chain segments </a:t>
            </a:r>
          </a:p>
        </p:txBody>
      </p:sp>
    </p:spTree>
    <p:extLst>
      <p:ext uri="{BB962C8B-B14F-4D97-AF65-F5344CB8AC3E}">
        <p14:creationId xmlns:p14="http://schemas.microsoft.com/office/powerpoint/2010/main" val="260833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1730422" y="1425389"/>
            <a:ext cx="8558293" cy="5210175"/>
            <a:chOff x="206421" y="1425388"/>
            <a:chExt cx="8558293" cy="5210175"/>
          </a:xfrm>
        </p:grpSpPr>
        <p:grpSp>
          <p:nvGrpSpPr>
            <p:cNvPr id="42" name="Group 1"/>
            <p:cNvGrpSpPr>
              <a:grpSpLocks/>
            </p:cNvGrpSpPr>
            <p:nvPr/>
          </p:nvGrpSpPr>
          <p:grpSpPr bwMode="auto">
            <a:xfrm>
              <a:off x="206422" y="1425388"/>
              <a:ext cx="8558292" cy="5210175"/>
              <a:chOff x="2171700" y="1550988"/>
              <a:chExt cx="6972300" cy="5210175"/>
            </a:xfrm>
          </p:grpSpPr>
          <p:pic>
            <p:nvPicPr>
              <p:cNvPr id="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p:cNvGrpSpPr/>
            <p:nvPr/>
          </p:nvGrpSpPr>
          <p:grpSpPr>
            <a:xfrm>
              <a:off x="2241203" y="1425388"/>
              <a:ext cx="6523511" cy="5201665"/>
              <a:chOff x="0" y="0"/>
              <a:chExt cx="6702877" cy="5191125"/>
            </a:xfrm>
          </p:grpSpPr>
          <p:sp>
            <p:nvSpPr>
              <p:cNvPr id="45" name="Rectangle 44"/>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6" name="Oval 45"/>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44" name="Rectangle 43"/>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27" name="Group 26"/>
          <p:cNvGrpSpPr/>
          <p:nvPr/>
        </p:nvGrpSpPr>
        <p:grpSpPr>
          <a:xfrm>
            <a:off x="3879127" y="3610600"/>
            <a:ext cx="6327055" cy="723900"/>
            <a:chOff x="0" y="0"/>
            <a:chExt cx="6088380" cy="723900"/>
          </a:xfrm>
        </p:grpSpPr>
        <p:grpSp>
          <p:nvGrpSpPr>
            <p:cNvPr id="28" name="Group 27"/>
            <p:cNvGrpSpPr/>
            <p:nvPr/>
          </p:nvGrpSpPr>
          <p:grpSpPr>
            <a:xfrm>
              <a:off x="0" y="0"/>
              <a:ext cx="6088380" cy="723900"/>
              <a:chOff x="0" y="2199286"/>
              <a:chExt cx="17199034" cy="723900"/>
            </a:xfrm>
          </p:grpSpPr>
          <p:sp>
            <p:nvSpPr>
              <p:cNvPr id="30" name="Right Arrow 29"/>
              <p:cNvSpPr/>
              <p:nvPr/>
            </p:nvSpPr>
            <p:spPr>
              <a:xfrm>
                <a:off x="13892127" y="2199286"/>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Future</a:t>
                </a:r>
                <a:endParaRPr lang="en-ZA" sz="1200">
                  <a:latin typeface="Times New Roman" panose="02020603050405020304" pitchFamily="18" charset="0"/>
                  <a:ea typeface="Times New Roman" panose="02020603050405020304" pitchFamily="18" charset="0"/>
                </a:endParaRPr>
              </a:p>
            </p:txBody>
          </p:sp>
          <p:sp>
            <p:nvSpPr>
              <p:cNvPr id="31" name="Right Arrow 30"/>
              <p:cNvSpPr/>
              <p:nvPr/>
            </p:nvSpPr>
            <p:spPr>
              <a:xfrm flipH="1">
                <a:off x="0" y="2213141"/>
                <a:ext cx="3044743"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Past</a:t>
                </a:r>
                <a:endParaRPr lang="en-ZA" sz="1200">
                  <a:latin typeface="Times New Roman" panose="02020603050405020304" pitchFamily="18" charset="0"/>
                  <a:ea typeface="Times New Roman" panose="02020603050405020304" pitchFamily="18" charset="0"/>
                </a:endParaRPr>
              </a:p>
            </p:txBody>
          </p:sp>
        </p:grpSp>
        <p:cxnSp>
          <p:nvCxnSpPr>
            <p:cNvPr id="29" name="Straight Connector 28"/>
            <p:cNvCxnSpPr/>
            <p:nvPr/>
          </p:nvCxnSpPr>
          <p:spPr>
            <a:xfrm flipV="1">
              <a:off x="1072966" y="369989"/>
              <a:ext cx="383992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982065" y="1395599"/>
            <a:ext cx="1346835" cy="5283836"/>
            <a:chOff x="0" y="0"/>
            <a:chExt cx="1346912" cy="5283960"/>
          </a:xfrm>
        </p:grpSpPr>
        <p:sp>
          <p:nvSpPr>
            <p:cNvPr id="33" name="Right Arrow 32"/>
            <p:cNvSpPr/>
            <p:nvPr/>
          </p:nvSpPr>
          <p:spPr>
            <a:xfrm>
              <a:off x="0" y="0"/>
              <a:ext cx="1310118" cy="680290"/>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cxnSp>
          <p:nvCxnSpPr>
            <p:cNvPr id="35" name="Straight Connector 34"/>
            <p:cNvCxnSpPr/>
            <p:nvPr/>
          </p:nvCxnSpPr>
          <p:spPr>
            <a:xfrm flipH="1" flipV="1">
              <a:off x="0" y="158567"/>
              <a:ext cx="0" cy="4959099"/>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ight Arrow 48"/>
            <p:cNvSpPr/>
            <p:nvPr/>
          </p:nvSpPr>
          <p:spPr>
            <a:xfrm>
              <a:off x="36999" y="4603714"/>
              <a:ext cx="1309913" cy="680246"/>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grpSp>
      <p:sp>
        <p:nvSpPr>
          <p:cNvPr id="2" name="Title 1"/>
          <p:cNvSpPr>
            <a:spLocks noGrp="1"/>
          </p:cNvSpPr>
          <p:nvPr>
            <p:ph type="title"/>
          </p:nvPr>
        </p:nvSpPr>
        <p:spPr/>
        <p:txBody>
          <a:bodyPr/>
          <a:lstStyle/>
          <a:p>
            <a:r>
              <a:rPr lang="en-ZA" dirty="0"/>
              <a:t>Time Architecture</a:t>
            </a:r>
          </a:p>
        </p:txBody>
      </p:sp>
      <p:sp>
        <p:nvSpPr>
          <p:cNvPr id="16" name="Title 1"/>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p:cNvSpPr/>
          <p:nvPr/>
        </p:nvSpPr>
        <p:spPr>
          <a:xfrm>
            <a:off x="6899247" y="3883797"/>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cxnSp>
        <p:nvCxnSpPr>
          <p:cNvPr id="36" name="Straight Connector 35"/>
          <p:cNvCxnSpPr/>
          <p:nvPr/>
        </p:nvCxnSpPr>
        <p:spPr>
          <a:xfrm flipV="1">
            <a:off x="5191215" y="1418243"/>
            <a:ext cx="0" cy="514219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8819514" y="1465517"/>
            <a:ext cx="7968" cy="512277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830721" y="1407427"/>
            <a:ext cx="0" cy="520166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8228102" y="1476682"/>
            <a:ext cx="16479" cy="518440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535271" y="1407426"/>
            <a:ext cx="13773" cy="52088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483629" y="1403200"/>
            <a:ext cx="1" cy="5138702"/>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19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5. Data Governance Structures across Information Value Chain segments</a:t>
            </a:r>
            <a:endParaRPr lang="en-ZA" sz="2200" dirty="0"/>
          </a:p>
        </p:txBody>
      </p:sp>
    </p:spTree>
    <p:extLst>
      <p:ext uri="{BB962C8B-B14F-4D97-AF65-F5344CB8AC3E}">
        <p14:creationId xmlns:p14="http://schemas.microsoft.com/office/powerpoint/2010/main" val="325943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5"/>
            <a:ext cx="9142559" cy="1325563"/>
          </a:xfrm>
        </p:spPr>
        <p:txBody>
          <a:bodyPr/>
          <a:lstStyle/>
          <a:p>
            <a:r>
              <a:rPr lang="en-ZA" dirty="0">
                <a:solidFill>
                  <a:schemeClr val="bg1"/>
                </a:solidFill>
              </a:rPr>
              <a:t>Understand stewardship across Information Value Chain segments</a:t>
            </a:r>
          </a:p>
        </p:txBody>
      </p:sp>
      <p:grpSp>
        <p:nvGrpSpPr>
          <p:cNvPr id="133" name="Group 132"/>
          <p:cNvGrpSpPr/>
          <p:nvPr/>
        </p:nvGrpSpPr>
        <p:grpSpPr>
          <a:xfrm>
            <a:off x="0" y="1"/>
            <a:ext cx="12192000" cy="6858001"/>
            <a:chOff x="0" y="0"/>
            <a:chExt cx="9158326" cy="6858001"/>
          </a:xfrm>
        </p:grpSpPr>
        <p:sp>
          <p:nvSpPr>
            <p:cNvPr id="5" name="Rectangle 4"/>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p:cNvSpPr/>
            <p:nvPr/>
          </p:nvSpPr>
          <p:spPr>
            <a:xfrm>
              <a:off x="0" y="482013"/>
              <a:ext cx="9145588"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p:cNvSpPr txBox="1">
              <a:spLocks/>
            </p:cNvSpPr>
            <p:nvPr/>
          </p:nvSpPr>
          <p:spPr bwMode="auto">
            <a:xfrm>
              <a:off x="0" y="0"/>
              <a:ext cx="9158326" cy="620689"/>
            </a:xfrm>
            <a:prstGeom prst="rect">
              <a:avLst/>
            </a:prstGeom>
            <a:solidFill>
              <a:schemeClr val="bg2">
                <a:lumMod val="50000"/>
              </a:schemeClr>
            </a:solidFill>
            <a:ex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stewardship across Information Value Chain segments</a:t>
              </a:r>
            </a:p>
          </p:txBody>
        </p:sp>
      </p:grpSp>
      <p:grpSp>
        <p:nvGrpSpPr>
          <p:cNvPr id="11" name="Group 1"/>
          <p:cNvGrpSpPr>
            <a:grpSpLocks/>
          </p:cNvGrpSpPr>
          <p:nvPr/>
        </p:nvGrpSpPr>
        <p:grpSpPr bwMode="auto">
          <a:xfrm>
            <a:off x="3660204" y="1278732"/>
            <a:ext cx="6972300" cy="5210175"/>
            <a:chOff x="2171700" y="1550988"/>
            <a:chExt cx="6972300" cy="5210175"/>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itle 1"/>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5" name="Rectangle 14"/>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8758" y="1599406"/>
            <a:ext cx="5293569" cy="835180"/>
            <a:chOff x="3864757" y="1599406"/>
            <a:chExt cx="5293569" cy="835180"/>
          </a:xfrm>
        </p:grpSpPr>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88758" y="2198390"/>
            <a:ext cx="5288155" cy="817655"/>
            <a:chOff x="3864757" y="2198389"/>
            <a:chExt cx="5288155" cy="8176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49404" y="2917638"/>
            <a:ext cx="5227508" cy="726287"/>
            <a:chOff x="3925404" y="2917637"/>
            <a:chExt cx="5227508" cy="726287"/>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47928" y="3553377"/>
            <a:ext cx="5228984" cy="666612"/>
            <a:chOff x="3923928" y="3553377"/>
            <a:chExt cx="5228984" cy="666612"/>
          </a:xfrm>
        </p:grpSpPr>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92510" y="2140691"/>
            <a:ext cx="3307629" cy="876490"/>
            <a:chOff x="4567380" y="2140691"/>
            <a:chExt cx="3307629" cy="876490"/>
          </a:xfrm>
        </p:grpSpPr>
        <p:pic>
          <p:nvPicPr>
            <p:cNvPr id="5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6292509" y="2141047"/>
            <a:ext cx="3535044" cy="3682846"/>
            <a:chOff x="4776522" y="2141047"/>
            <a:chExt cx="3535044" cy="3682846"/>
          </a:xfrm>
        </p:grpSpPr>
        <p:cxnSp>
          <p:nvCxnSpPr>
            <p:cNvPr id="64" name="Straight Arrow Connector 63"/>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776522" y="2141047"/>
              <a:ext cx="3535044" cy="3682846"/>
              <a:chOff x="4575393" y="2141047"/>
              <a:chExt cx="3535044" cy="3682846"/>
            </a:xfrm>
          </p:grpSpPr>
          <p:grpSp>
            <p:nvGrpSpPr>
              <p:cNvPr id="66" name="Group 65"/>
              <p:cNvGrpSpPr/>
              <p:nvPr/>
            </p:nvGrpSpPr>
            <p:grpSpPr>
              <a:xfrm>
                <a:off x="5548104" y="2141047"/>
                <a:ext cx="2562333" cy="3682846"/>
                <a:chOff x="5548104" y="2141047"/>
                <a:chExt cx="2562333" cy="3682846"/>
              </a:xfrm>
            </p:grpSpPr>
            <p:pic>
              <p:nvPicPr>
                <p:cNvPr id="7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7042534" y="5321939"/>
            <a:ext cx="2280716" cy="1088089"/>
            <a:chOff x="5518534" y="5321938"/>
            <a:chExt cx="2280716" cy="1088089"/>
          </a:xfrm>
        </p:grpSpPr>
        <p:sp>
          <p:nvSpPr>
            <p:cNvPr id="82" name="Cloud Callout 81"/>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220502" y="2722506"/>
            <a:ext cx="3302215" cy="1206817"/>
            <a:chOff x="4696501" y="2722505"/>
            <a:chExt cx="3302215" cy="1206817"/>
          </a:xfrm>
        </p:grpSpPr>
        <p:grpSp>
          <p:nvGrpSpPr>
            <p:cNvPr id="88" name="Group 87"/>
            <p:cNvGrpSpPr/>
            <p:nvPr/>
          </p:nvGrpSpPr>
          <p:grpSpPr>
            <a:xfrm>
              <a:off x="4696501" y="2722505"/>
              <a:ext cx="3302215" cy="1206817"/>
              <a:chOff x="4696501" y="2722505"/>
              <a:chExt cx="3302215" cy="1206817"/>
            </a:xfrm>
          </p:grpSpPr>
          <p:pic>
            <p:nvPicPr>
              <p:cNvPr id="9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4696501" y="2722505"/>
                <a:ext cx="3302215" cy="1206817"/>
                <a:chOff x="4495372" y="2722505"/>
                <a:chExt cx="3302215" cy="1206817"/>
              </a:xfrm>
            </p:grpSpPr>
            <p:cxnSp>
              <p:nvCxnSpPr>
                <p:cNvPr id="95" name="Straight Arrow Connector 94"/>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p:cNvGrpSpPr/>
          <p:nvPr/>
        </p:nvGrpSpPr>
        <p:grpSpPr>
          <a:xfrm>
            <a:off x="5504968" y="3870882"/>
            <a:ext cx="5171945" cy="1749625"/>
            <a:chOff x="3980967" y="3870881"/>
            <a:chExt cx="5171945" cy="1749625"/>
          </a:xfrm>
        </p:grpSpPr>
        <p:grpSp>
          <p:nvGrpSpPr>
            <p:cNvPr id="102" name="Group 101"/>
            <p:cNvGrpSpPr/>
            <p:nvPr/>
          </p:nvGrpSpPr>
          <p:grpSpPr>
            <a:xfrm>
              <a:off x="3980967" y="3870881"/>
              <a:ext cx="5171945" cy="1749625"/>
              <a:chOff x="3980967" y="3870881"/>
              <a:chExt cx="5171945" cy="1749625"/>
            </a:xfrm>
          </p:grpSpPr>
          <p:grpSp>
            <p:nvGrpSpPr>
              <p:cNvPr id="104" name="Group 103"/>
              <p:cNvGrpSpPr/>
              <p:nvPr/>
            </p:nvGrpSpPr>
            <p:grpSpPr>
              <a:xfrm>
                <a:off x="3980967" y="3870881"/>
                <a:ext cx="5165837" cy="1749625"/>
                <a:chOff x="3980967" y="3870881"/>
                <a:chExt cx="5165837" cy="1749625"/>
              </a:xfrm>
            </p:grpSpPr>
            <p:grpSp>
              <p:nvGrpSpPr>
                <p:cNvPr id="107" name="Group 106"/>
                <p:cNvGrpSpPr/>
                <p:nvPr/>
              </p:nvGrpSpPr>
              <p:grpSpPr>
                <a:xfrm>
                  <a:off x="4385585" y="3870881"/>
                  <a:ext cx="4463398" cy="1749625"/>
                  <a:chOff x="4184456" y="3870881"/>
                  <a:chExt cx="4463398" cy="1749625"/>
                </a:xfrm>
              </p:grpSpPr>
              <p:cxnSp>
                <p:nvCxnSpPr>
                  <p:cNvPr id="110" name="Straight Arrow Connector 109"/>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4184456" y="3870881"/>
                    <a:ext cx="4463398" cy="1749625"/>
                    <a:chOff x="4184456" y="3870881"/>
                    <a:chExt cx="4463398" cy="1749625"/>
                  </a:xfrm>
                </p:grpSpPr>
                <p:grpSp>
                  <p:nvGrpSpPr>
                    <p:cNvPr id="112" name="Group 111"/>
                    <p:cNvGrpSpPr/>
                    <p:nvPr/>
                  </p:nvGrpSpPr>
                  <p:grpSpPr>
                    <a:xfrm>
                      <a:off x="4184456" y="3870881"/>
                      <a:ext cx="4463398" cy="1138505"/>
                      <a:chOff x="4184456" y="3870881"/>
                      <a:chExt cx="4463398" cy="1138505"/>
                    </a:xfrm>
                  </p:grpSpPr>
                  <p:pic>
                    <p:nvPicPr>
                      <p:cNvPr id="12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p:cNvGrpSpPr/>
          <p:nvPr/>
        </p:nvGrpSpPr>
        <p:grpSpPr>
          <a:xfrm>
            <a:off x="1952857" y="1277939"/>
            <a:ext cx="1798924" cy="5210175"/>
            <a:chOff x="428857" y="1277938"/>
            <a:chExt cx="1798924" cy="5264302"/>
          </a:xfrm>
        </p:grpSpPr>
        <p:sp>
          <p:nvSpPr>
            <p:cNvPr id="4" name="Left Bracket 3"/>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Tree>
    <p:extLst>
      <p:ext uri="{BB962C8B-B14F-4D97-AF65-F5344CB8AC3E}">
        <p14:creationId xmlns:p14="http://schemas.microsoft.com/office/powerpoint/2010/main" val="5890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fade">
                                      <p:cBhvr>
                                        <p:cTn id="68"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6. Determine Executive focus across Information Value Chain Segment Metrics</a:t>
            </a:r>
            <a:endParaRPr lang="en-ZA" sz="2000" dirty="0"/>
          </a:p>
        </p:txBody>
      </p:sp>
    </p:spTree>
    <p:extLst>
      <p:ext uri="{BB962C8B-B14F-4D97-AF65-F5344CB8AC3E}">
        <p14:creationId xmlns:p14="http://schemas.microsoft.com/office/powerpoint/2010/main" val="341804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Enterprise Data Architecture</a:t>
            </a:r>
          </a:p>
        </p:txBody>
      </p:sp>
      <p:pic>
        <p:nvPicPr>
          <p:cNvPr id="4" name="Picture 3"/>
          <p:cNvPicPr>
            <a:picLocks noChangeAspect="1"/>
          </p:cNvPicPr>
          <p:nvPr/>
        </p:nvPicPr>
        <p:blipFill>
          <a:blip r:embed="rId3"/>
          <a:stretch>
            <a:fillRect/>
          </a:stretch>
        </p:blipFill>
        <p:spPr>
          <a:xfrm>
            <a:off x="2690813" y="2052638"/>
            <a:ext cx="6505575" cy="3971925"/>
          </a:xfrm>
          <a:prstGeom prst="rect">
            <a:avLst/>
          </a:prstGeom>
        </p:spPr>
      </p:pic>
      <p:pic>
        <p:nvPicPr>
          <p:cNvPr id="57" name="Picture 56"/>
          <p:cNvPicPr>
            <a:picLocks noChangeAspect="1"/>
          </p:cNvPicPr>
          <p:nvPr/>
        </p:nvPicPr>
        <p:blipFill>
          <a:blip r:embed="rId4"/>
          <a:stretch>
            <a:fillRect/>
          </a:stretch>
        </p:blipFill>
        <p:spPr>
          <a:xfrm>
            <a:off x="3741614" y="1439697"/>
            <a:ext cx="5821486" cy="873038"/>
          </a:xfrm>
          <a:prstGeom prst="rect">
            <a:avLst/>
          </a:prstGeom>
        </p:spPr>
      </p:pic>
      <p:pic>
        <p:nvPicPr>
          <p:cNvPr id="58" name="Picture 57"/>
          <p:cNvPicPr>
            <a:picLocks noChangeAspect="1"/>
          </p:cNvPicPr>
          <p:nvPr/>
        </p:nvPicPr>
        <p:blipFill>
          <a:blip r:embed="rId5"/>
          <a:stretch>
            <a:fillRect/>
          </a:stretch>
        </p:blipFill>
        <p:spPr>
          <a:xfrm>
            <a:off x="3928013" y="5650221"/>
            <a:ext cx="5416013" cy="748683"/>
          </a:xfrm>
          <a:prstGeom prst="rect">
            <a:avLst/>
          </a:prstGeom>
        </p:spPr>
      </p:pic>
    </p:spTree>
    <p:extLst>
      <p:ext uri="{BB962C8B-B14F-4D97-AF65-F5344CB8AC3E}">
        <p14:creationId xmlns:p14="http://schemas.microsoft.com/office/powerpoint/2010/main" val="98650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125" y="381000"/>
            <a:ext cx="8952931" cy="1044388"/>
          </a:xfrm>
        </p:spPr>
        <p:txBody>
          <a:bodyPr>
            <a:normAutofit fontScale="90000"/>
          </a:bodyPr>
          <a:lstStyle/>
          <a:p>
            <a:r>
              <a:rPr lang="en-ZA" dirty="0"/>
              <a:t>CDO: Core Data Management Disciplines</a:t>
            </a:r>
          </a:p>
        </p:txBody>
      </p:sp>
      <p:sp>
        <p:nvSpPr>
          <p:cNvPr id="3" name="Rectangle 2"/>
          <p:cNvSpPr/>
          <p:nvPr/>
        </p:nvSpPr>
        <p:spPr>
          <a:xfrm>
            <a:off x="7010401" y="3628571"/>
            <a:ext cx="580571" cy="1291772"/>
          </a:xfrm>
          <a:prstGeom prst="rect">
            <a:avLst/>
          </a:prstGeom>
          <a:noFill/>
          <a:ln w="5715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pic>
        <p:nvPicPr>
          <p:cNvPr id="6" name="Picture 5"/>
          <p:cNvPicPr>
            <a:picLocks noChangeAspect="1"/>
          </p:cNvPicPr>
          <p:nvPr/>
        </p:nvPicPr>
        <p:blipFill>
          <a:blip r:embed="rId3"/>
          <a:stretch>
            <a:fillRect/>
          </a:stretch>
        </p:blipFill>
        <p:spPr>
          <a:xfrm>
            <a:off x="1817299" y="1367481"/>
            <a:ext cx="6560581" cy="4645827"/>
          </a:xfrm>
          <a:prstGeom prst="rect">
            <a:avLst/>
          </a:prstGeom>
        </p:spPr>
      </p:pic>
    </p:spTree>
    <p:extLst>
      <p:ext uri="{BB962C8B-B14F-4D97-AF65-F5344CB8AC3E}">
        <p14:creationId xmlns:p14="http://schemas.microsoft.com/office/powerpoint/2010/main" val="37324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CDO: “Meaning”</a:t>
            </a:r>
          </a:p>
        </p:txBody>
      </p:sp>
      <p:pic>
        <p:nvPicPr>
          <p:cNvPr id="6" name="Picture 5"/>
          <p:cNvPicPr>
            <a:picLocks noChangeAspect="1"/>
          </p:cNvPicPr>
          <p:nvPr/>
        </p:nvPicPr>
        <p:blipFill>
          <a:blip r:embed="rId3"/>
          <a:stretch>
            <a:fillRect/>
          </a:stretch>
        </p:blipFill>
        <p:spPr>
          <a:xfrm>
            <a:off x="1817300" y="1425389"/>
            <a:ext cx="8557403" cy="4587919"/>
          </a:xfrm>
          <a:prstGeom prst="rect">
            <a:avLst/>
          </a:prstGeom>
        </p:spPr>
      </p:pic>
    </p:spTree>
    <p:extLst>
      <p:ext uri="{BB962C8B-B14F-4D97-AF65-F5344CB8AC3E}">
        <p14:creationId xmlns:p14="http://schemas.microsoft.com/office/powerpoint/2010/main" val="254785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CHRO: Human “Understanding”</a:t>
            </a:r>
            <a:br>
              <a:rPr lang="en-ZA" dirty="0"/>
            </a:br>
            <a:endParaRPr lang="en-ZA" dirty="0"/>
          </a:p>
        </p:txBody>
      </p:sp>
      <p:sp>
        <p:nvSpPr>
          <p:cNvPr id="6" name="Rectangle 5"/>
          <p:cNvSpPr/>
          <p:nvPr/>
        </p:nvSpPr>
        <p:spPr>
          <a:xfrm>
            <a:off x="1524000" y="1114425"/>
            <a:ext cx="9145588" cy="574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11" name="Group 1"/>
          <p:cNvGrpSpPr>
            <a:grpSpLocks/>
          </p:cNvGrpSpPr>
          <p:nvPr/>
        </p:nvGrpSpPr>
        <p:grpSpPr bwMode="auto">
          <a:xfrm>
            <a:off x="3660204" y="1278732"/>
            <a:ext cx="6972300" cy="5210175"/>
            <a:chOff x="2171700" y="1550988"/>
            <a:chExt cx="6972300" cy="5210175"/>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5399882" y="1114425"/>
            <a:ext cx="5266677" cy="574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8758" y="1599406"/>
            <a:ext cx="5293569" cy="835180"/>
            <a:chOff x="3864757" y="1599406"/>
            <a:chExt cx="5293569" cy="835180"/>
          </a:xfrm>
        </p:grpSpPr>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88758" y="2198390"/>
            <a:ext cx="5288155" cy="817655"/>
            <a:chOff x="3864757" y="2198389"/>
            <a:chExt cx="5288155" cy="8176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p:cNvSpPr/>
            <p:nvPr/>
          </p:nvSpPr>
          <p:spPr>
            <a:xfrm>
              <a:off x="3864757" y="2198389"/>
              <a:ext cx="501405" cy="307677"/>
            </a:xfrm>
            <a:prstGeom prst="cloudCallout">
              <a:avLst>
                <a:gd name="adj1" fmla="val 73877"/>
                <a:gd name="adj2" fmla="val 79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p:cNvSpPr/>
            <p:nvPr/>
          </p:nvSpPr>
          <p:spPr>
            <a:xfrm>
              <a:off x="8684737" y="248050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49404" y="2917638"/>
            <a:ext cx="5227508" cy="726287"/>
            <a:chOff x="3925404" y="2917637"/>
            <a:chExt cx="5227508" cy="726287"/>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p:cNvSpPr/>
            <p:nvPr/>
          </p:nvSpPr>
          <p:spPr>
            <a:xfrm>
              <a:off x="3925404" y="2917637"/>
              <a:ext cx="479640" cy="307677"/>
            </a:xfrm>
            <a:prstGeom prst="cloudCallout">
              <a:avLst>
                <a:gd name="adj1" fmla="val 65521"/>
                <a:gd name="adj2" fmla="val 402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p:cNvSpPr/>
            <p:nvPr/>
          </p:nvSpPr>
          <p:spPr>
            <a:xfrm>
              <a:off x="8684737" y="310838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47928" y="3553377"/>
            <a:ext cx="5228984" cy="666612"/>
            <a:chOff x="3923928" y="3553377"/>
            <a:chExt cx="5228984" cy="666612"/>
          </a:xfrm>
        </p:grpSpPr>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p:cNvSpPr/>
            <p:nvPr/>
          </p:nvSpPr>
          <p:spPr>
            <a:xfrm>
              <a:off x="3923928" y="3553377"/>
              <a:ext cx="514177" cy="307677"/>
            </a:xfrm>
            <a:prstGeom prst="cloudCallout">
              <a:avLst>
                <a:gd name="adj1" fmla="val 62337"/>
                <a:gd name="adj2" fmla="val 29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p:cNvSpPr/>
            <p:nvPr/>
          </p:nvSpPr>
          <p:spPr>
            <a:xfrm>
              <a:off x="8684737" y="3684454"/>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5407808" y="3961606"/>
            <a:ext cx="5293569" cy="835180"/>
            <a:chOff x="3864757" y="1599406"/>
            <a:chExt cx="5293569" cy="835180"/>
          </a:xfrm>
        </p:grpSpPr>
        <p:pic>
          <p:nvPicPr>
            <p:cNvPr id="1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Cloud Callout 138"/>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140" name="Cloud Callout 139"/>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141" name="Straight Arrow Connector 140"/>
            <p:cNvCxnSpPr>
              <a:stCxn id="137" idx="0"/>
              <a:endCxn id="138"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5407808" y="4560590"/>
            <a:ext cx="5288155" cy="817655"/>
            <a:chOff x="3864757" y="2198389"/>
            <a:chExt cx="5288155" cy="817655"/>
          </a:xfrm>
        </p:grpSpPr>
        <p:pic>
          <p:nvPicPr>
            <p:cNvPr id="1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Cloud Callout 144"/>
            <p:cNvSpPr/>
            <p:nvPr/>
          </p:nvSpPr>
          <p:spPr>
            <a:xfrm>
              <a:off x="3864757" y="2198389"/>
              <a:ext cx="501405" cy="307677"/>
            </a:xfrm>
            <a:prstGeom prst="cloudCallout">
              <a:avLst>
                <a:gd name="adj1" fmla="val 73877"/>
                <a:gd name="adj2" fmla="val 79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146" name="Cloud Callout 145"/>
            <p:cNvSpPr/>
            <p:nvPr/>
          </p:nvSpPr>
          <p:spPr>
            <a:xfrm>
              <a:off x="8684737" y="248050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147" name="Straight Arrow Connector 146"/>
            <p:cNvCxnSpPr>
              <a:stCxn id="143" idx="0"/>
              <a:endCxn id="144"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468454" y="5279838"/>
            <a:ext cx="5227508" cy="726287"/>
            <a:chOff x="3925404" y="2917637"/>
            <a:chExt cx="5227508" cy="726287"/>
          </a:xfrm>
        </p:grpSpPr>
        <p:pic>
          <p:nvPicPr>
            <p:cNvPr id="1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Cloud Callout 150"/>
            <p:cNvSpPr/>
            <p:nvPr/>
          </p:nvSpPr>
          <p:spPr>
            <a:xfrm>
              <a:off x="3925404" y="2917637"/>
              <a:ext cx="479640" cy="307677"/>
            </a:xfrm>
            <a:prstGeom prst="cloudCallout">
              <a:avLst>
                <a:gd name="adj1" fmla="val 65521"/>
                <a:gd name="adj2" fmla="val 402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152" name="Cloud Callout 151"/>
            <p:cNvSpPr/>
            <p:nvPr/>
          </p:nvSpPr>
          <p:spPr>
            <a:xfrm>
              <a:off x="8684737" y="310838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153" name="Straight Arrow Connector 152"/>
            <p:cNvCxnSpPr>
              <a:stCxn id="149" idx="0"/>
              <a:endCxn id="150"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5466978" y="5915577"/>
            <a:ext cx="5228984" cy="666612"/>
            <a:chOff x="3923928" y="3553377"/>
            <a:chExt cx="5228984" cy="666612"/>
          </a:xfrm>
        </p:grpSpPr>
        <p:pic>
          <p:nvPicPr>
            <p:cNvPr id="15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Cloud Callout 156"/>
            <p:cNvSpPr/>
            <p:nvPr/>
          </p:nvSpPr>
          <p:spPr>
            <a:xfrm>
              <a:off x="3923928" y="3553377"/>
              <a:ext cx="514177" cy="307677"/>
            </a:xfrm>
            <a:prstGeom prst="cloudCallout">
              <a:avLst>
                <a:gd name="adj1" fmla="val 62337"/>
                <a:gd name="adj2" fmla="val 29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158" name="Cloud Callout 157"/>
            <p:cNvSpPr/>
            <p:nvPr/>
          </p:nvSpPr>
          <p:spPr>
            <a:xfrm>
              <a:off x="8684737" y="3684454"/>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159" name="Straight Arrow Connector 158"/>
            <p:cNvCxnSpPr>
              <a:stCxn id="155" idx="0"/>
              <a:endCxn id="156"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5369708" y="989806"/>
            <a:ext cx="5293569" cy="835180"/>
            <a:chOff x="3864757" y="1599406"/>
            <a:chExt cx="5293569" cy="835180"/>
          </a:xfrm>
        </p:grpSpPr>
        <p:pic>
          <p:nvPicPr>
            <p:cNvPr id="16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Cloud Callout 162"/>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164" name="Cloud Callout 163"/>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165" name="Straight Arrow Connector 164"/>
            <p:cNvCxnSpPr>
              <a:stCxn id="161" idx="0"/>
              <a:endCxn id="162"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952857" y="1732966"/>
            <a:ext cx="1798924" cy="4809274"/>
            <a:chOff x="428857" y="1277938"/>
            <a:chExt cx="1798924" cy="5264302"/>
          </a:xfrm>
        </p:grpSpPr>
        <p:sp>
          <p:nvSpPr>
            <p:cNvPr id="75" name="Left Bracket 74"/>
            <p:cNvSpPr/>
            <p:nvPr/>
          </p:nvSpPr>
          <p:spPr>
            <a:xfrm>
              <a:off x="428857" y="1277938"/>
              <a:ext cx="1687339" cy="2075748"/>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76" name="Left Bracket 75"/>
            <p:cNvSpPr/>
            <p:nvPr/>
          </p:nvSpPr>
          <p:spPr>
            <a:xfrm>
              <a:off x="428857" y="2733364"/>
              <a:ext cx="1642519" cy="3808876"/>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77" name="TextBox 76"/>
            <p:cNvSpPr txBox="1"/>
            <p:nvPr/>
          </p:nvSpPr>
          <p:spPr>
            <a:xfrm>
              <a:off x="527222" y="1664043"/>
              <a:ext cx="1309816" cy="404276"/>
            </a:xfrm>
            <a:prstGeom prst="rect">
              <a:avLst/>
            </a:prstGeom>
            <a:noFill/>
          </p:spPr>
          <p:txBody>
            <a:bodyPr wrap="square" rtlCol="0">
              <a:spAutoFit/>
            </a:bodyPr>
            <a:lstStyle/>
            <a:p>
              <a:r>
                <a:rPr lang="en-ZA" dirty="0">
                  <a:solidFill>
                    <a:schemeClr val="bg2">
                      <a:lumMod val="50000"/>
                    </a:schemeClr>
                  </a:solidFill>
                </a:rPr>
                <a:t>Data</a:t>
              </a:r>
            </a:p>
          </p:txBody>
        </p:sp>
        <p:sp>
          <p:nvSpPr>
            <p:cNvPr id="78" name="TextBox 77"/>
            <p:cNvSpPr txBox="1"/>
            <p:nvPr/>
          </p:nvSpPr>
          <p:spPr>
            <a:xfrm>
              <a:off x="531337" y="2080056"/>
              <a:ext cx="1473843" cy="404276"/>
            </a:xfrm>
            <a:prstGeom prst="rect">
              <a:avLst/>
            </a:prstGeom>
            <a:noFill/>
          </p:spPr>
          <p:txBody>
            <a:bodyPr wrap="square" rtlCol="0">
              <a:spAutoFit/>
            </a:bodyPr>
            <a:lstStyle/>
            <a:p>
              <a:r>
                <a:rPr lang="en-ZA" dirty="0">
                  <a:solidFill>
                    <a:schemeClr val="bg2">
                      <a:lumMod val="50000"/>
                    </a:schemeClr>
                  </a:solidFill>
                </a:rPr>
                <a:t>Governance</a:t>
              </a:r>
            </a:p>
          </p:txBody>
        </p:sp>
        <p:sp>
          <p:nvSpPr>
            <p:cNvPr id="79" name="TextBox 78"/>
            <p:cNvSpPr txBox="1"/>
            <p:nvPr/>
          </p:nvSpPr>
          <p:spPr>
            <a:xfrm>
              <a:off x="527665" y="2849852"/>
              <a:ext cx="1621227" cy="404276"/>
            </a:xfrm>
            <a:prstGeom prst="rect">
              <a:avLst/>
            </a:prstGeom>
            <a:noFill/>
          </p:spPr>
          <p:txBody>
            <a:bodyPr wrap="square" rtlCol="0">
              <a:spAutoFit/>
            </a:bodyPr>
            <a:lstStyle/>
            <a:p>
              <a:r>
                <a:rPr lang="en-ZA" dirty="0">
                  <a:solidFill>
                    <a:schemeClr val="bg2">
                      <a:lumMod val="50000"/>
                    </a:schemeClr>
                  </a:solidFill>
                </a:rPr>
                <a:t>Council</a:t>
              </a:r>
            </a:p>
          </p:txBody>
        </p:sp>
        <p:sp>
          <p:nvSpPr>
            <p:cNvPr id="80" name="TextBox 79"/>
            <p:cNvSpPr txBox="1"/>
            <p:nvPr/>
          </p:nvSpPr>
          <p:spPr>
            <a:xfrm>
              <a:off x="578392" y="3968422"/>
              <a:ext cx="1621227" cy="404276"/>
            </a:xfrm>
            <a:prstGeom prst="rect">
              <a:avLst/>
            </a:prstGeom>
            <a:noFill/>
          </p:spPr>
          <p:txBody>
            <a:bodyPr wrap="square" rtlCol="0">
              <a:spAutoFit/>
            </a:bodyPr>
            <a:lstStyle/>
            <a:p>
              <a:r>
                <a:rPr lang="en-ZA" dirty="0">
                  <a:solidFill>
                    <a:schemeClr val="bg2">
                      <a:lumMod val="50000"/>
                    </a:schemeClr>
                  </a:solidFill>
                </a:rPr>
                <a:t>Data</a:t>
              </a:r>
            </a:p>
          </p:txBody>
        </p:sp>
        <p:sp>
          <p:nvSpPr>
            <p:cNvPr id="81" name="TextBox 80"/>
            <p:cNvSpPr txBox="1"/>
            <p:nvPr/>
          </p:nvSpPr>
          <p:spPr>
            <a:xfrm>
              <a:off x="579909" y="4416960"/>
              <a:ext cx="1621227" cy="404276"/>
            </a:xfrm>
            <a:prstGeom prst="rect">
              <a:avLst/>
            </a:prstGeom>
            <a:noFill/>
          </p:spPr>
          <p:txBody>
            <a:bodyPr wrap="square" rtlCol="0">
              <a:spAutoFit/>
            </a:bodyPr>
            <a:lstStyle/>
            <a:p>
              <a:r>
                <a:rPr lang="en-ZA" dirty="0">
                  <a:solidFill>
                    <a:schemeClr val="bg2">
                      <a:lumMod val="50000"/>
                    </a:schemeClr>
                  </a:solidFill>
                </a:rPr>
                <a:t>Stewardship</a:t>
              </a:r>
            </a:p>
          </p:txBody>
        </p:sp>
        <p:sp>
          <p:nvSpPr>
            <p:cNvPr id="82" name="TextBox 81"/>
            <p:cNvSpPr txBox="1"/>
            <p:nvPr/>
          </p:nvSpPr>
          <p:spPr>
            <a:xfrm>
              <a:off x="606554" y="4846262"/>
              <a:ext cx="1621227" cy="404276"/>
            </a:xfrm>
            <a:prstGeom prst="rect">
              <a:avLst/>
            </a:prstGeom>
            <a:noFill/>
          </p:spPr>
          <p:txBody>
            <a:bodyPr wrap="square" rtlCol="0">
              <a:spAutoFit/>
            </a:bodyPr>
            <a:lstStyle/>
            <a:p>
              <a:r>
                <a:rPr lang="en-ZA" dirty="0">
                  <a:solidFill>
                    <a:schemeClr val="bg2">
                      <a:lumMod val="50000"/>
                    </a:schemeClr>
                  </a:solidFill>
                </a:rPr>
                <a:t>Council</a:t>
              </a:r>
            </a:p>
          </p:txBody>
        </p:sp>
      </p:grpSp>
    </p:spTree>
    <p:extLst>
      <p:ext uri="{BB962C8B-B14F-4D97-AF65-F5344CB8AC3E}">
        <p14:creationId xmlns:p14="http://schemas.microsoft.com/office/powerpoint/2010/main" val="4809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10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1000"/>
                                        <p:tgtEl>
                                          <p:spTgt spid="136"/>
                                        </p:tgtEl>
                                      </p:cBhvr>
                                    </p:animEffect>
                                    <p:anim calcmode="lin" valueType="num">
                                      <p:cBhvr>
                                        <p:cTn id="45" dur="1000" fill="hold"/>
                                        <p:tgtEl>
                                          <p:spTgt spid="136"/>
                                        </p:tgtEl>
                                        <p:attrNameLst>
                                          <p:attrName>ppt_x</p:attrName>
                                        </p:attrNameLst>
                                      </p:cBhvr>
                                      <p:tavLst>
                                        <p:tav tm="0">
                                          <p:val>
                                            <p:strVal val="#ppt_x"/>
                                          </p:val>
                                        </p:tav>
                                        <p:tav tm="100000">
                                          <p:val>
                                            <p:strVal val="#ppt_x"/>
                                          </p:val>
                                        </p:tav>
                                      </p:tavLst>
                                    </p:anim>
                                    <p:anim calcmode="lin" valueType="num">
                                      <p:cBhvr>
                                        <p:cTn id="46"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1000"/>
                                        <p:tgtEl>
                                          <p:spTgt spid="142"/>
                                        </p:tgtEl>
                                      </p:cBhvr>
                                    </p:animEffect>
                                    <p:anim calcmode="lin" valueType="num">
                                      <p:cBhvr>
                                        <p:cTn id="52" dur="1000" fill="hold"/>
                                        <p:tgtEl>
                                          <p:spTgt spid="142"/>
                                        </p:tgtEl>
                                        <p:attrNameLst>
                                          <p:attrName>ppt_x</p:attrName>
                                        </p:attrNameLst>
                                      </p:cBhvr>
                                      <p:tavLst>
                                        <p:tav tm="0">
                                          <p:val>
                                            <p:strVal val="#ppt_x"/>
                                          </p:val>
                                        </p:tav>
                                        <p:tav tm="100000">
                                          <p:val>
                                            <p:strVal val="#ppt_x"/>
                                          </p:val>
                                        </p:tav>
                                      </p:tavLst>
                                    </p:anim>
                                    <p:anim calcmode="lin" valueType="num">
                                      <p:cBhvr>
                                        <p:cTn id="53"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1000"/>
                                        <p:tgtEl>
                                          <p:spTgt spid="148"/>
                                        </p:tgtEl>
                                      </p:cBhvr>
                                    </p:animEffect>
                                    <p:anim calcmode="lin" valueType="num">
                                      <p:cBhvr>
                                        <p:cTn id="59" dur="1000" fill="hold"/>
                                        <p:tgtEl>
                                          <p:spTgt spid="148"/>
                                        </p:tgtEl>
                                        <p:attrNameLst>
                                          <p:attrName>ppt_x</p:attrName>
                                        </p:attrNameLst>
                                      </p:cBhvr>
                                      <p:tavLst>
                                        <p:tav tm="0">
                                          <p:val>
                                            <p:strVal val="#ppt_x"/>
                                          </p:val>
                                        </p:tav>
                                        <p:tav tm="100000">
                                          <p:val>
                                            <p:strVal val="#ppt_x"/>
                                          </p:val>
                                        </p:tav>
                                      </p:tavLst>
                                    </p:anim>
                                    <p:anim calcmode="lin" valueType="num">
                                      <p:cBhvr>
                                        <p:cTn id="60"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54"/>
                                        </p:tgtEl>
                                        <p:attrNameLst>
                                          <p:attrName>style.visibility</p:attrName>
                                        </p:attrNameLst>
                                      </p:cBhvr>
                                      <p:to>
                                        <p:strVal val="visible"/>
                                      </p:to>
                                    </p:set>
                                    <p:animEffect transition="in" filter="fade">
                                      <p:cBhvr>
                                        <p:cTn id="65" dur="1000"/>
                                        <p:tgtEl>
                                          <p:spTgt spid="154"/>
                                        </p:tgtEl>
                                      </p:cBhvr>
                                    </p:animEffect>
                                    <p:anim calcmode="lin" valueType="num">
                                      <p:cBhvr>
                                        <p:cTn id="66" dur="1000" fill="hold"/>
                                        <p:tgtEl>
                                          <p:spTgt spid="154"/>
                                        </p:tgtEl>
                                        <p:attrNameLst>
                                          <p:attrName>ppt_x</p:attrName>
                                        </p:attrNameLst>
                                      </p:cBhvr>
                                      <p:tavLst>
                                        <p:tav tm="0">
                                          <p:val>
                                            <p:strVal val="#ppt_x"/>
                                          </p:val>
                                        </p:tav>
                                        <p:tav tm="100000">
                                          <p:val>
                                            <p:strVal val="#ppt_x"/>
                                          </p:val>
                                        </p:tav>
                                      </p:tavLst>
                                    </p:anim>
                                    <p:anim calcmode="lin" valueType="num">
                                      <p:cBhvr>
                                        <p:cTn id="67"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0"/>
                                        </p:tgtEl>
                                        <p:attrNameLst>
                                          <p:attrName>style.visibility</p:attrName>
                                        </p:attrNameLst>
                                      </p:cBhvr>
                                      <p:to>
                                        <p:strVal val="visible"/>
                                      </p:to>
                                    </p:set>
                                    <p:animEffect transition="in" filter="fade">
                                      <p:cBhvr>
                                        <p:cTn id="72" dur="1000"/>
                                        <p:tgtEl>
                                          <p:spTgt spid="160"/>
                                        </p:tgtEl>
                                      </p:cBhvr>
                                    </p:animEffect>
                                    <p:anim calcmode="lin" valueType="num">
                                      <p:cBhvr>
                                        <p:cTn id="73" dur="1000" fill="hold"/>
                                        <p:tgtEl>
                                          <p:spTgt spid="160"/>
                                        </p:tgtEl>
                                        <p:attrNameLst>
                                          <p:attrName>ppt_x</p:attrName>
                                        </p:attrNameLst>
                                      </p:cBhvr>
                                      <p:tavLst>
                                        <p:tav tm="0">
                                          <p:val>
                                            <p:strVal val="#ppt_x"/>
                                          </p:val>
                                        </p:tav>
                                        <p:tav tm="100000">
                                          <p:val>
                                            <p:strVal val="#ppt_x"/>
                                          </p:val>
                                        </p:tav>
                                      </p:tavLst>
                                    </p:anim>
                                    <p:anim calcmode="lin" valueType="num">
                                      <p:cBhvr>
                                        <p:cTn id="74"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CIO: “Structure”</a:t>
            </a:r>
          </a:p>
        </p:txBody>
      </p:sp>
      <p:pic>
        <p:nvPicPr>
          <p:cNvPr id="5" name="Picture 4"/>
          <p:cNvPicPr>
            <a:picLocks noChangeAspect="1"/>
          </p:cNvPicPr>
          <p:nvPr/>
        </p:nvPicPr>
        <p:blipFill>
          <a:blip r:embed="rId3"/>
          <a:stretch>
            <a:fillRect/>
          </a:stretch>
        </p:blipFill>
        <p:spPr>
          <a:xfrm>
            <a:off x="1781174" y="1425388"/>
            <a:ext cx="6515059" cy="4388816"/>
          </a:xfrm>
          <a:prstGeom prst="rect">
            <a:avLst/>
          </a:prstGeom>
        </p:spPr>
      </p:pic>
      <p:pic>
        <p:nvPicPr>
          <p:cNvPr id="3" name="Picture 2"/>
          <p:cNvPicPr>
            <a:picLocks noChangeAspect="1"/>
          </p:cNvPicPr>
          <p:nvPr/>
        </p:nvPicPr>
        <p:blipFill>
          <a:blip r:embed="rId4"/>
          <a:stretch>
            <a:fillRect/>
          </a:stretch>
        </p:blipFill>
        <p:spPr>
          <a:xfrm>
            <a:off x="8296233" y="2750951"/>
            <a:ext cx="2209279" cy="2710049"/>
          </a:xfrm>
          <a:prstGeom prst="rect">
            <a:avLst/>
          </a:prstGeom>
        </p:spPr>
      </p:pic>
    </p:spTree>
    <p:extLst>
      <p:ext uri="{BB962C8B-B14F-4D97-AF65-F5344CB8AC3E}">
        <p14:creationId xmlns:p14="http://schemas.microsoft.com/office/powerpoint/2010/main" val="380075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1837322" y="1399124"/>
            <a:ext cx="8649447" cy="531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2" name="Title 1"/>
          <p:cNvSpPr>
            <a:spLocks noGrp="1"/>
          </p:cNvSpPr>
          <p:nvPr>
            <p:ph type="title"/>
          </p:nvPr>
        </p:nvSpPr>
        <p:spPr>
          <a:xfrm>
            <a:off x="2303464" y="536155"/>
            <a:ext cx="7583487" cy="889233"/>
          </a:xfrm>
        </p:spPr>
        <p:txBody>
          <a:bodyPr>
            <a:normAutofit fontScale="90000"/>
          </a:bodyPr>
          <a:lstStyle/>
          <a:p>
            <a:r>
              <a:rPr lang="en-ZA" dirty="0"/>
              <a:t>The CTO: “Medium”</a:t>
            </a:r>
            <a:br>
              <a:rPr lang="en-ZA" dirty="0"/>
            </a:br>
            <a:endParaRPr lang="en-ZA" dirty="0"/>
          </a:p>
        </p:txBody>
      </p:sp>
      <p:grpSp>
        <p:nvGrpSpPr>
          <p:cNvPr id="5" name="Group 4"/>
          <p:cNvGrpSpPr/>
          <p:nvPr/>
        </p:nvGrpSpPr>
        <p:grpSpPr>
          <a:xfrm>
            <a:off x="2927648" y="1428073"/>
            <a:ext cx="5863516" cy="5404056"/>
            <a:chOff x="1403648" y="485166"/>
            <a:chExt cx="5863516" cy="6346963"/>
          </a:xfrm>
        </p:grpSpPr>
        <p:sp>
          <p:nvSpPr>
            <p:cNvPr id="7" name="Rectangle 6"/>
            <p:cNvSpPr/>
            <p:nvPr/>
          </p:nvSpPr>
          <p:spPr>
            <a:xfrm>
              <a:off x="1403648" y="485166"/>
              <a:ext cx="2880320" cy="70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Rectangle 7"/>
            <p:cNvSpPr/>
            <p:nvPr/>
          </p:nvSpPr>
          <p:spPr>
            <a:xfrm>
              <a:off x="1411441" y="6568112"/>
              <a:ext cx="5855723" cy="26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grpSp>
        <p:nvGrpSpPr>
          <p:cNvPr id="9" name="Group 1"/>
          <p:cNvGrpSpPr>
            <a:grpSpLocks/>
          </p:cNvGrpSpPr>
          <p:nvPr/>
        </p:nvGrpSpPr>
        <p:grpSpPr bwMode="auto">
          <a:xfrm>
            <a:off x="3660204" y="2052758"/>
            <a:ext cx="6972300" cy="4436149"/>
            <a:chOff x="2171700" y="1550988"/>
            <a:chExt cx="6972300" cy="521017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5399882" y="1458338"/>
            <a:ext cx="5266677" cy="5148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3" name="Right Brace 12"/>
          <p:cNvSpPr/>
          <p:nvPr/>
        </p:nvSpPr>
        <p:spPr>
          <a:xfrm>
            <a:off x="5232401" y="2012494"/>
            <a:ext cx="303213" cy="99482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p:cNvSpPr/>
          <p:nvPr/>
        </p:nvSpPr>
        <p:spPr>
          <a:xfrm>
            <a:off x="5247149" y="5008045"/>
            <a:ext cx="303213" cy="148006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Right Brace 14"/>
          <p:cNvSpPr/>
          <p:nvPr/>
        </p:nvSpPr>
        <p:spPr>
          <a:xfrm>
            <a:off x="5247200" y="3022540"/>
            <a:ext cx="303213" cy="199099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6" name="Straight Connector 15"/>
          <p:cNvCxnSpPr/>
          <p:nvPr/>
        </p:nvCxnSpPr>
        <p:spPr>
          <a:xfrm>
            <a:off x="3675834" y="4519437"/>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4762" y="3534847"/>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06813" y="2515417"/>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46488" y="4033792"/>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042534" y="5366297"/>
            <a:ext cx="2280716" cy="574430"/>
            <a:chOff x="5518534" y="5266066"/>
            <a:chExt cx="2280716" cy="674657"/>
          </a:xfrm>
        </p:grpSpPr>
        <p:pic>
          <p:nvPicPr>
            <p:cNvPr id="7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0" name="Straight Arrow Connector 79"/>
            <p:cNvCxnSpPr>
              <a:stCxn id="79" idx="3"/>
              <a:endCxn id="114" idx="1"/>
            </p:cNvCxnSpPr>
            <p:nvPr/>
          </p:nvCxnSpPr>
          <p:spPr>
            <a:xfrm flipV="1">
              <a:off x="7274678" y="5266066"/>
              <a:ext cx="524572" cy="55782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1"/>
              <a:endCxn id="113" idx="3"/>
            </p:cNvCxnSpPr>
            <p:nvPr/>
          </p:nvCxnSpPr>
          <p:spPr>
            <a:xfrm flipH="1" flipV="1">
              <a:off x="5518534" y="5272530"/>
              <a:ext cx="100831" cy="55136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9"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909585" y="4237784"/>
            <a:ext cx="4463398" cy="1382722"/>
            <a:chOff x="4385585" y="3996525"/>
            <a:chExt cx="4463398" cy="1623981"/>
          </a:xfrm>
        </p:grpSpPr>
        <p:grpSp>
          <p:nvGrpSpPr>
            <p:cNvPr id="103" name="Group 102"/>
            <p:cNvGrpSpPr/>
            <p:nvPr/>
          </p:nvGrpSpPr>
          <p:grpSpPr>
            <a:xfrm>
              <a:off x="4385585" y="3996525"/>
              <a:ext cx="4463398" cy="1623981"/>
              <a:chOff x="4184456" y="3996525"/>
              <a:chExt cx="4463398" cy="1623981"/>
            </a:xfrm>
          </p:grpSpPr>
          <p:cxnSp>
            <p:nvCxnSpPr>
              <p:cNvPr id="106" name="Straight Arrow Connector 105"/>
              <p:cNvCxnSpPr>
                <a:stCxn id="114" idx="0"/>
                <a:endCxn id="120"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4184456" y="3996525"/>
                <a:ext cx="4463398" cy="1623981"/>
                <a:chOff x="4184456" y="3996525"/>
                <a:chExt cx="4463398" cy="1623981"/>
              </a:xfrm>
            </p:grpSpPr>
            <p:grpSp>
              <p:nvGrpSpPr>
                <p:cNvPr id="108" name="Group 107"/>
                <p:cNvGrpSpPr/>
                <p:nvPr/>
              </p:nvGrpSpPr>
              <p:grpSpPr>
                <a:xfrm>
                  <a:off x="4184456" y="3996525"/>
                  <a:ext cx="4463398" cy="1012861"/>
                  <a:chOff x="4184456" y="3996525"/>
                  <a:chExt cx="4463398" cy="1012861"/>
                </a:xfrm>
              </p:grpSpPr>
              <p:pic>
                <p:nvPicPr>
                  <p:cNvPr id="11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8" name="Straight Arrow Connector 117"/>
                  <p:cNvCxnSpPr>
                    <a:stCxn id="125" idx="2"/>
                    <a:endCxn id="116" idx="0"/>
                  </p:cNvCxnSpPr>
                  <p:nvPr/>
                </p:nvCxnSpPr>
                <p:spPr>
                  <a:xfrm flipH="1">
                    <a:off x="4457171" y="4234055"/>
                    <a:ext cx="622173" cy="20934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24" idx="2"/>
                    <a:endCxn id="116" idx="0"/>
                  </p:cNvCxnSpPr>
                  <p:nvPr/>
                </p:nvCxnSpPr>
                <p:spPr>
                  <a:xfrm flipH="1">
                    <a:off x="4457171" y="4298845"/>
                    <a:ext cx="991309" cy="1445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a:stCxn id="127" idx="2"/>
                    <a:endCxn id="120"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6" idx="3"/>
                    <a:endCxn id="120"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6998" y="4062863"/>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1873" y="3996525"/>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9" name="Straight Arrow Connector 108"/>
                <p:cNvCxnSpPr>
                  <a:stCxn id="116"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13"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14"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3"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Straight Arrow Connector 114"/>
                <p:cNvCxnSpPr>
                  <a:stCxn id="113" idx="0"/>
                  <a:endCxn id="116"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9" name="TextBox 98"/>
            <p:cNvSpPr txBox="1"/>
            <p:nvPr/>
          </p:nvSpPr>
          <p:spPr>
            <a:xfrm>
              <a:off x="5781679" y="4796905"/>
              <a:ext cx="1519246" cy="68680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CTO Portfolio Image</a:t>
              </a:r>
            </a:p>
          </p:txBody>
        </p:sp>
      </p:grpSp>
      <p:grpSp>
        <p:nvGrpSpPr>
          <p:cNvPr id="62" name="Group 61"/>
          <p:cNvGrpSpPr/>
          <p:nvPr/>
        </p:nvGrpSpPr>
        <p:grpSpPr>
          <a:xfrm>
            <a:off x="6409213" y="2538883"/>
            <a:ext cx="3026473" cy="2340376"/>
            <a:chOff x="4885212" y="2538883"/>
            <a:chExt cx="3026473" cy="2340376"/>
          </a:xfrm>
        </p:grpSpPr>
        <p:grpSp>
          <p:nvGrpSpPr>
            <p:cNvPr id="24" name="Group 23"/>
            <p:cNvGrpSpPr/>
            <p:nvPr/>
          </p:nvGrpSpPr>
          <p:grpSpPr>
            <a:xfrm>
              <a:off x="4885212" y="2538883"/>
              <a:ext cx="3026473" cy="2340376"/>
              <a:chOff x="4885212" y="2538883"/>
              <a:chExt cx="3026473" cy="2340376"/>
            </a:xfrm>
          </p:grpSpPr>
          <p:grpSp>
            <p:nvGrpSpPr>
              <p:cNvPr id="45" name="Group 44"/>
              <p:cNvGrpSpPr/>
              <p:nvPr/>
            </p:nvGrpSpPr>
            <p:grpSpPr>
              <a:xfrm>
                <a:off x="4885212" y="2538883"/>
                <a:ext cx="3026473" cy="2340376"/>
                <a:chOff x="4684083" y="2140691"/>
                <a:chExt cx="3026473" cy="2748728"/>
              </a:xfrm>
            </p:grpSpPr>
            <p:pic>
              <p:nvPicPr>
                <p:cNvPr id="4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Arrow Connector 52"/>
                <p:cNvCxnSpPr/>
                <p:nvPr/>
              </p:nvCxnSpPr>
              <p:spPr>
                <a:xfrm>
                  <a:off x="5448480" y="3572432"/>
                  <a:ext cx="688257" cy="12782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297766" y="2345104"/>
                  <a:ext cx="834872" cy="240077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386156" y="2439988"/>
                  <a:ext cx="1088835" cy="233827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50315" y="3639261"/>
                  <a:ext cx="863397" cy="125015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4892557" y="2752406"/>
                <a:ext cx="2783563" cy="2113684"/>
                <a:chOff x="4892557" y="2752406"/>
                <a:chExt cx="2783563" cy="2113684"/>
              </a:xfrm>
            </p:grpSpPr>
            <p:grpSp>
              <p:nvGrpSpPr>
                <p:cNvPr id="84" name="Group 83"/>
                <p:cNvGrpSpPr/>
                <p:nvPr/>
              </p:nvGrpSpPr>
              <p:grpSpPr>
                <a:xfrm>
                  <a:off x="4892557" y="2829987"/>
                  <a:ext cx="2783563" cy="2036103"/>
                  <a:chOff x="4892557" y="2496262"/>
                  <a:chExt cx="2783563" cy="2391365"/>
                </a:xfrm>
              </p:grpSpPr>
              <p:pic>
                <p:nvPicPr>
                  <p:cNvPr id="8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up 89"/>
                  <p:cNvGrpSpPr/>
                  <p:nvPr/>
                </p:nvGrpSpPr>
                <p:grpSpPr>
                  <a:xfrm>
                    <a:off x="4892557" y="2496262"/>
                    <a:ext cx="2649173" cy="2391365"/>
                    <a:chOff x="4691428" y="2496262"/>
                    <a:chExt cx="2649173" cy="2391365"/>
                  </a:xfrm>
                </p:grpSpPr>
                <p:cxnSp>
                  <p:nvCxnSpPr>
                    <p:cNvPr id="91" name="Straight Arrow Connector 90"/>
                    <p:cNvCxnSpPr/>
                    <p:nvPr/>
                  </p:nvCxnSpPr>
                  <p:spPr>
                    <a:xfrm>
                      <a:off x="4691428" y="2496262"/>
                      <a:ext cx="1383159" cy="239136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6532843" y="3672599"/>
                      <a:ext cx="807758" cy="11634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418236" y="3025776"/>
                      <a:ext cx="807206" cy="175579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5196323" y="2972397"/>
                      <a:ext cx="994802" cy="185115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6501180" y="3656831"/>
                      <a:ext cx="558650" cy="115995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6445623" y="3030908"/>
                      <a:ext cx="854699" cy="178007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36" name="Straight Arrow Connector 135"/>
                <p:cNvCxnSpPr/>
                <p:nvPr/>
              </p:nvCxnSpPr>
              <p:spPr>
                <a:xfrm>
                  <a:off x="5501503" y="2752406"/>
                  <a:ext cx="977201" cy="201656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43" name="Straight Arrow Connector 142"/>
            <p:cNvCxnSpPr/>
            <p:nvPr/>
          </p:nvCxnSpPr>
          <p:spPr>
            <a:xfrm flipH="1">
              <a:off x="6542317" y="3293967"/>
              <a:ext cx="709179" cy="148382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952857" y="2052757"/>
            <a:ext cx="1798924" cy="4489483"/>
            <a:chOff x="428857" y="1277938"/>
            <a:chExt cx="1798924" cy="5264302"/>
          </a:xfrm>
        </p:grpSpPr>
        <p:sp>
          <p:nvSpPr>
            <p:cNvPr id="78" name="Left Bracket 77"/>
            <p:cNvSpPr/>
            <p:nvPr/>
          </p:nvSpPr>
          <p:spPr>
            <a:xfrm>
              <a:off x="428857" y="1277938"/>
              <a:ext cx="1687339" cy="2075748"/>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83" name="Left Bracket 82"/>
            <p:cNvSpPr/>
            <p:nvPr/>
          </p:nvSpPr>
          <p:spPr>
            <a:xfrm>
              <a:off x="428857" y="2733364"/>
              <a:ext cx="1642519" cy="3808876"/>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85" name="TextBox 84"/>
            <p:cNvSpPr txBox="1"/>
            <p:nvPr/>
          </p:nvSpPr>
          <p:spPr>
            <a:xfrm>
              <a:off x="527222" y="1664043"/>
              <a:ext cx="1309816" cy="433073"/>
            </a:xfrm>
            <a:prstGeom prst="rect">
              <a:avLst/>
            </a:prstGeom>
            <a:noFill/>
          </p:spPr>
          <p:txBody>
            <a:bodyPr wrap="square" rtlCol="0">
              <a:spAutoFit/>
            </a:bodyPr>
            <a:lstStyle/>
            <a:p>
              <a:r>
                <a:rPr lang="en-ZA" dirty="0">
                  <a:solidFill>
                    <a:schemeClr val="bg2">
                      <a:lumMod val="50000"/>
                    </a:schemeClr>
                  </a:solidFill>
                </a:rPr>
                <a:t>Data</a:t>
              </a:r>
            </a:p>
          </p:txBody>
        </p:sp>
        <p:sp>
          <p:nvSpPr>
            <p:cNvPr id="98" name="TextBox 97"/>
            <p:cNvSpPr txBox="1"/>
            <p:nvPr/>
          </p:nvSpPr>
          <p:spPr>
            <a:xfrm>
              <a:off x="531337" y="2080056"/>
              <a:ext cx="1473843" cy="433073"/>
            </a:xfrm>
            <a:prstGeom prst="rect">
              <a:avLst/>
            </a:prstGeom>
            <a:noFill/>
          </p:spPr>
          <p:txBody>
            <a:bodyPr wrap="square" rtlCol="0">
              <a:spAutoFit/>
            </a:bodyPr>
            <a:lstStyle/>
            <a:p>
              <a:r>
                <a:rPr lang="en-ZA" dirty="0">
                  <a:solidFill>
                    <a:schemeClr val="bg2">
                      <a:lumMod val="50000"/>
                    </a:schemeClr>
                  </a:solidFill>
                </a:rPr>
                <a:t>Governance</a:t>
              </a:r>
            </a:p>
          </p:txBody>
        </p:sp>
        <p:sp>
          <p:nvSpPr>
            <p:cNvPr id="100" name="TextBox 99"/>
            <p:cNvSpPr txBox="1"/>
            <p:nvPr/>
          </p:nvSpPr>
          <p:spPr>
            <a:xfrm>
              <a:off x="527665" y="2849852"/>
              <a:ext cx="1621227" cy="433073"/>
            </a:xfrm>
            <a:prstGeom prst="rect">
              <a:avLst/>
            </a:prstGeom>
            <a:noFill/>
          </p:spPr>
          <p:txBody>
            <a:bodyPr wrap="square" rtlCol="0">
              <a:spAutoFit/>
            </a:bodyPr>
            <a:lstStyle/>
            <a:p>
              <a:r>
                <a:rPr lang="en-ZA" dirty="0">
                  <a:solidFill>
                    <a:schemeClr val="bg2">
                      <a:lumMod val="50000"/>
                    </a:schemeClr>
                  </a:solidFill>
                </a:rPr>
                <a:t>Council</a:t>
              </a:r>
            </a:p>
          </p:txBody>
        </p:sp>
        <p:sp>
          <p:nvSpPr>
            <p:cNvPr id="101" name="TextBox 100"/>
            <p:cNvSpPr txBox="1"/>
            <p:nvPr/>
          </p:nvSpPr>
          <p:spPr>
            <a:xfrm>
              <a:off x="578392" y="3968422"/>
              <a:ext cx="1621227" cy="433073"/>
            </a:xfrm>
            <a:prstGeom prst="rect">
              <a:avLst/>
            </a:prstGeom>
            <a:noFill/>
          </p:spPr>
          <p:txBody>
            <a:bodyPr wrap="square" rtlCol="0">
              <a:spAutoFit/>
            </a:bodyPr>
            <a:lstStyle/>
            <a:p>
              <a:r>
                <a:rPr lang="en-ZA" dirty="0">
                  <a:solidFill>
                    <a:schemeClr val="bg2">
                      <a:lumMod val="50000"/>
                    </a:schemeClr>
                  </a:solidFill>
                </a:rPr>
                <a:t>Data</a:t>
              </a:r>
            </a:p>
          </p:txBody>
        </p:sp>
        <p:sp>
          <p:nvSpPr>
            <p:cNvPr id="102" name="TextBox 101"/>
            <p:cNvSpPr txBox="1"/>
            <p:nvPr/>
          </p:nvSpPr>
          <p:spPr>
            <a:xfrm>
              <a:off x="579909" y="4416960"/>
              <a:ext cx="1621227" cy="433073"/>
            </a:xfrm>
            <a:prstGeom prst="rect">
              <a:avLst/>
            </a:prstGeom>
            <a:noFill/>
          </p:spPr>
          <p:txBody>
            <a:bodyPr wrap="square" rtlCol="0">
              <a:spAutoFit/>
            </a:bodyPr>
            <a:lstStyle/>
            <a:p>
              <a:r>
                <a:rPr lang="en-ZA" dirty="0">
                  <a:solidFill>
                    <a:schemeClr val="bg2">
                      <a:lumMod val="50000"/>
                    </a:schemeClr>
                  </a:solidFill>
                </a:rPr>
                <a:t>Stewardship</a:t>
              </a:r>
            </a:p>
          </p:txBody>
        </p:sp>
        <p:sp>
          <p:nvSpPr>
            <p:cNvPr id="104" name="TextBox 103"/>
            <p:cNvSpPr txBox="1"/>
            <p:nvPr/>
          </p:nvSpPr>
          <p:spPr>
            <a:xfrm>
              <a:off x="606554" y="4846261"/>
              <a:ext cx="1621227" cy="433073"/>
            </a:xfrm>
            <a:prstGeom prst="rect">
              <a:avLst/>
            </a:prstGeom>
            <a:noFill/>
          </p:spPr>
          <p:txBody>
            <a:bodyPr wrap="square" rtlCol="0">
              <a:spAutoFit/>
            </a:bodyPr>
            <a:lstStyle/>
            <a:p>
              <a:r>
                <a:rPr lang="en-ZA" dirty="0">
                  <a:solidFill>
                    <a:schemeClr val="bg2">
                      <a:lumMod val="50000"/>
                    </a:schemeClr>
                  </a:solidFill>
                </a:rPr>
                <a:t>Council</a:t>
              </a:r>
            </a:p>
          </p:txBody>
        </p:sp>
      </p:grpSp>
    </p:spTree>
    <p:extLst>
      <p:ext uri="{BB962C8B-B14F-4D97-AF65-F5344CB8AC3E}">
        <p14:creationId xmlns:p14="http://schemas.microsoft.com/office/powerpoint/2010/main" val="4308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1. A Simple </a:t>
            </a:r>
            <a:r>
              <a:rPr lang="en-ZA" b="1" dirty="0"/>
              <a:t>Understanding</a:t>
            </a:r>
            <a:r>
              <a:rPr lang="en-ZA" dirty="0"/>
              <a:t> of Data</a:t>
            </a:r>
            <a:br>
              <a:rPr lang="en-ZA" dirty="0"/>
            </a:br>
            <a:endParaRPr lang="en-ZA" sz="2000" dirty="0"/>
          </a:p>
        </p:txBody>
      </p:sp>
    </p:spTree>
    <p:extLst>
      <p:ext uri="{BB962C8B-B14F-4D97-AF65-F5344CB8AC3E}">
        <p14:creationId xmlns:p14="http://schemas.microsoft.com/office/powerpoint/2010/main" val="3699969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CDO, CIO &amp; CTO: “Common Structure”</a:t>
            </a:r>
          </a:p>
        </p:txBody>
      </p:sp>
      <p:pic>
        <p:nvPicPr>
          <p:cNvPr id="4" name="Picture 3"/>
          <p:cNvPicPr>
            <a:picLocks noChangeAspect="1"/>
          </p:cNvPicPr>
          <p:nvPr/>
        </p:nvPicPr>
        <p:blipFill>
          <a:blip r:embed="rId3"/>
          <a:stretch>
            <a:fillRect/>
          </a:stretch>
        </p:blipFill>
        <p:spPr>
          <a:xfrm>
            <a:off x="7665148" y="2152650"/>
            <a:ext cx="2258428" cy="4375150"/>
          </a:xfrm>
          <a:prstGeom prst="rect">
            <a:avLst/>
          </a:prstGeom>
        </p:spPr>
      </p:pic>
      <p:pic>
        <p:nvPicPr>
          <p:cNvPr id="8" name="Picture 7"/>
          <p:cNvPicPr>
            <a:picLocks noChangeAspect="1"/>
          </p:cNvPicPr>
          <p:nvPr/>
        </p:nvPicPr>
        <p:blipFill>
          <a:blip r:embed="rId4"/>
          <a:stretch>
            <a:fillRect/>
          </a:stretch>
        </p:blipFill>
        <p:spPr>
          <a:xfrm>
            <a:off x="563911" y="1264290"/>
            <a:ext cx="7101236" cy="5593710"/>
          </a:xfrm>
          <a:prstGeom prst="rect">
            <a:avLst/>
          </a:prstGeom>
        </p:spPr>
      </p:pic>
    </p:spTree>
    <p:extLst>
      <p:ext uri="{BB962C8B-B14F-4D97-AF65-F5344CB8AC3E}">
        <p14:creationId xmlns:p14="http://schemas.microsoft.com/office/powerpoint/2010/main" val="315966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u="sng" dirty="0"/>
              <a:t>The three main types of Data</a:t>
            </a:r>
            <a:r>
              <a:rPr lang="en-ZA" b="1" u="sng" dirty="0"/>
              <a:t> </a:t>
            </a:r>
            <a:r>
              <a:rPr lang="en-ZA" sz="2800" dirty="0"/>
              <a:t>(each have their own Meta-data)</a:t>
            </a:r>
          </a:p>
        </p:txBody>
      </p:sp>
      <p:sp>
        <p:nvSpPr>
          <p:cNvPr id="3" name="Content Placeholder 2"/>
          <p:cNvSpPr>
            <a:spLocks noGrp="1"/>
          </p:cNvSpPr>
          <p:nvPr>
            <p:ph idx="1"/>
          </p:nvPr>
        </p:nvSpPr>
        <p:spPr/>
        <p:txBody>
          <a:bodyPr/>
          <a:lstStyle/>
          <a:p>
            <a:r>
              <a:rPr lang="en-ZA" dirty="0"/>
              <a:t>Reference Data</a:t>
            </a:r>
          </a:p>
          <a:p>
            <a:pPr lvl="1"/>
            <a:r>
              <a:rPr lang="en-ZA" dirty="0"/>
              <a:t>and its own Meta-data</a:t>
            </a:r>
          </a:p>
          <a:p>
            <a:r>
              <a:rPr lang="en-ZA" dirty="0"/>
              <a:t>Master Data</a:t>
            </a:r>
          </a:p>
          <a:p>
            <a:pPr lvl="1"/>
            <a:r>
              <a:rPr lang="en-ZA" dirty="0"/>
              <a:t>and its own Meta-data</a:t>
            </a:r>
          </a:p>
          <a:p>
            <a:r>
              <a:rPr lang="en-ZA" dirty="0"/>
              <a:t>Transactional Data</a:t>
            </a:r>
          </a:p>
          <a:p>
            <a:pPr lvl="1"/>
            <a:r>
              <a:rPr lang="en-ZA" dirty="0"/>
              <a:t>and its own Meta-data</a:t>
            </a:r>
          </a:p>
          <a:p>
            <a:r>
              <a:rPr lang="en-ZA" dirty="0"/>
              <a:t>Meta-data is not aa different type of Data.</a:t>
            </a:r>
          </a:p>
          <a:p>
            <a:r>
              <a:rPr lang="en-ZA" dirty="0"/>
              <a:t>Meta-data is simply one of the three types of Data used to provide context and clarity to a specific piece of Data.</a:t>
            </a:r>
          </a:p>
          <a:p>
            <a:endParaRPr lang="en-ZA" dirty="0"/>
          </a:p>
        </p:txBody>
      </p:sp>
    </p:spTree>
    <p:extLst>
      <p:ext uri="{BB962C8B-B14F-4D97-AF65-F5344CB8AC3E}">
        <p14:creationId xmlns:p14="http://schemas.microsoft.com/office/powerpoint/2010/main" val="342464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53833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0538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19771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214787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16880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1000"/>
                                        <p:tgtEl>
                                          <p:spTgt spid="142"/>
                                        </p:tgtEl>
                                      </p:cBhvr>
                                    </p:animEffect>
                                    <p:anim calcmode="lin" valueType="num">
                                      <p:cBhvr>
                                        <p:cTn id="15" dur="1000" fill="hold"/>
                                        <p:tgtEl>
                                          <p:spTgt spid="142"/>
                                        </p:tgtEl>
                                        <p:attrNameLst>
                                          <p:attrName>ppt_x</p:attrName>
                                        </p:attrNameLst>
                                      </p:cBhvr>
                                      <p:tavLst>
                                        <p:tav tm="0">
                                          <p:val>
                                            <p:strVal val="#ppt_x"/>
                                          </p:val>
                                        </p:tav>
                                        <p:tav tm="100000">
                                          <p:val>
                                            <p:strVal val="#ppt_x"/>
                                          </p:val>
                                        </p:tav>
                                      </p:tavLst>
                                    </p:anim>
                                    <p:anim calcmode="lin" valueType="num">
                                      <p:cBhvr>
                                        <p:cTn id="16"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1000"/>
                                        <p:tgtEl>
                                          <p:spTgt spid="157"/>
                                        </p:tgtEl>
                                      </p:cBhvr>
                                    </p:animEffect>
                                    <p:anim calcmode="lin" valueType="num">
                                      <p:cBhvr>
                                        <p:cTn id="22" dur="1000" fill="hold"/>
                                        <p:tgtEl>
                                          <p:spTgt spid="157"/>
                                        </p:tgtEl>
                                        <p:attrNameLst>
                                          <p:attrName>ppt_x</p:attrName>
                                        </p:attrNameLst>
                                      </p:cBhvr>
                                      <p:tavLst>
                                        <p:tav tm="0">
                                          <p:val>
                                            <p:strVal val="#ppt_x"/>
                                          </p:val>
                                        </p:tav>
                                        <p:tav tm="100000">
                                          <p:val>
                                            <p:strVal val="#ppt_x"/>
                                          </p:val>
                                        </p:tav>
                                      </p:tavLst>
                                    </p:anim>
                                    <p:anim calcmode="lin" valueType="num">
                                      <p:cBhvr>
                                        <p:cTn id="23"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14470</TotalTime>
  <Words>5839</Words>
  <Application>Microsoft Office PowerPoint</Application>
  <PresentationFormat>Widescreen</PresentationFormat>
  <Paragraphs>353</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Helvetica</vt:lpstr>
      <vt:lpstr>Times New Roman</vt:lpstr>
      <vt:lpstr>Office Theme</vt:lpstr>
      <vt:lpstr>The Multi Dimensional  Data Management Framework  V3.0) ISBN: 978-0-620-77121-4</vt:lpstr>
      <vt:lpstr>Workshop Agenda</vt:lpstr>
      <vt:lpstr>1. A Simple Understanding of Data </vt:lpstr>
      <vt:lpstr>The three main types of Data (each have their own Meta-data)</vt:lpstr>
      <vt:lpstr>Visual of Data (An Invoice)</vt:lpstr>
      <vt:lpstr>Visual of Data (An Invoice)</vt:lpstr>
      <vt:lpstr>Visual of Data (An Invoice)</vt:lpstr>
      <vt:lpstr>Visual of Data (An Invoice)</vt:lpstr>
      <vt:lpstr>Visual of Data (An Invoice)</vt:lpstr>
      <vt:lpstr>Analogy: When weaving a carpet, there are 3 different threads A thread is a data attribute. Each millimetre of thread is instantiated data of the attribute of that thread.</vt:lpstr>
      <vt:lpstr>2. The Information Value Chain in your Enterprise</vt:lpstr>
      <vt:lpstr>Understand the data flow through the Information Value Chain</vt:lpstr>
      <vt:lpstr>3. Enterprise Architectures across Information Value Chain segments</vt:lpstr>
      <vt:lpstr>Enterprise Architecture Triangle</vt:lpstr>
      <vt:lpstr>Service Oriented Architecture</vt:lpstr>
      <vt:lpstr>Enterprise Architecture</vt:lpstr>
      <vt:lpstr>Service Oriented Architecture</vt:lpstr>
      <vt:lpstr>4. Time, Control, Delivery, Cost &amp; Effort Considerations </vt:lpstr>
      <vt:lpstr>Cost and Effort Architectures</vt:lpstr>
      <vt:lpstr>Time Architecture</vt:lpstr>
      <vt:lpstr>5. Data Governance Structures across Information Value Chain segments</vt:lpstr>
      <vt:lpstr>Understand stewardship across Information Value Chain segments</vt:lpstr>
      <vt:lpstr>6. Determine Executive focus across Information Value Chain Segment Metrics</vt:lpstr>
      <vt:lpstr>Enterprise Data Architecture</vt:lpstr>
      <vt:lpstr>CDO: Core Data Management Disciplines</vt:lpstr>
      <vt:lpstr>The CDO: “Meaning”</vt:lpstr>
      <vt:lpstr>CHRO: Human “Understanding” </vt:lpstr>
      <vt:lpstr>The CIO: “Structure”</vt:lpstr>
      <vt:lpstr>The CTO: “Medium” </vt:lpstr>
      <vt:lpstr>The CDO, CIO &amp; CTO: “Common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dc:title>
  <dc:creator>William Evans</dc:creator>
  <cp:lastModifiedBy>William Evans</cp:lastModifiedBy>
  <cp:revision>71</cp:revision>
  <cp:lastPrinted>2017-04-18T15:22:13Z</cp:lastPrinted>
  <dcterms:created xsi:type="dcterms:W3CDTF">2017-01-31T01:41:35Z</dcterms:created>
  <dcterms:modified xsi:type="dcterms:W3CDTF">2018-10-19T10:37:04Z</dcterms:modified>
</cp:coreProperties>
</file>